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72"/>
  </p:notesMasterIdLst>
  <p:handoutMasterIdLst>
    <p:handoutMasterId r:id="rId73"/>
  </p:handoutMasterIdLst>
  <p:sldIdLst>
    <p:sldId id="952" r:id="rId2"/>
    <p:sldId id="968" r:id="rId3"/>
    <p:sldId id="971" r:id="rId4"/>
    <p:sldId id="1019" r:id="rId5"/>
    <p:sldId id="984" r:id="rId6"/>
    <p:sldId id="1003" r:id="rId7"/>
    <p:sldId id="1004" r:id="rId8"/>
    <p:sldId id="1005" r:id="rId9"/>
    <p:sldId id="1044" r:id="rId10"/>
    <p:sldId id="987" r:id="rId11"/>
    <p:sldId id="986" r:id="rId12"/>
    <p:sldId id="1007" r:id="rId13"/>
    <p:sldId id="1006" r:id="rId14"/>
    <p:sldId id="1023" r:id="rId15"/>
    <p:sldId id="1013" r:id="rId16"/>
    <p:sldId id="1024" r:id="rId17"/>
    <p:sldId id="1008" r:id="rId18"/>
    <p:sldId id="1009" r:id="rId19"/>
    <p:sldId id="1010" r:id="rId20"/>
    <p:sldId id="1011" r:id="rId21"/>
    <p:sldId id="1025" r:id="rId22"/>
    <p:sldId id="970" r:id="rId23"/>
    <p:sldId id="1012" r:id="rId24"/>
    <p:sldId id="1038" r:id="rId25"/>
    <p:sldId id="1033" r:id="rId26"/>
    <p:sldId id="1036" r:id="rId27"/>
    <p:sldId id="972" r:id="rId28"/>
    <p:sldId id="974" r:id="rId29"/>
    <p:sldId id="988" r:id="rId30"/>
    <p:sldId id="1026" r:id="rId31"/>
    <p:sldId id="989" r:id="rId32"/>
    <p:sldId id="991" r:id="rId33"/>
    <p:sldId id="1020" r:id="rId34"/>
    <p:sldId id="1015" r:id="rId35"/>
    <p:sldId id="992" r:id="rId36"/>
    <p:sldId id="1021" r:id="rId37"/>
    <p:sldId id="1027" r:id="rId38"/>
    <p:sldId id="1017" r:id="rId39"/>
    <p:sldId id="1034" r:id="rId40"/>
    <p:sldId id="1028" r:id="rId41"/>
    <p:sldId id="1029" r:id="rId42"/>
    <p:sldId id="1030" r:id="rId43"/>
    <p:sldId id="1018" r:id="rId44"/>
    <p:sldId id="1040" r:id="rId45"/>
    <p:sldId id="977" r:id="rId46"/>
    <p:sldId id="976" r:id="rId47"/>
    <p:sldId id="1042" r:id="rId48"/>
    <p:sldId id="1045" r:id="rId49"/>
    <p:sldId id="1048" r:id="rId50"/>
    <p:sldId id="1049" r:id="rId51"/>
    <p:sldId id="1052" r:id="rId52"/>
    <p:sldId id="980" r:id="rId53"/>
    <p:sldId id="979" r:id="rId54"/>
    <p:sldId id="1046" r:id="rId55"/>
    <p:sldId id="978" r:id="rId56"/>
    <p:sldId id="983" r:id="rId57"/>
    <p:sldId id="1054" r:id="rId58"/>
    <p:sldId id="1053" r:id="rId59"/>
    <p:sldId id="1055" r:id="rId60"/>
    <p:sldId id="1057" r:id="rId61"/>
    <p:sldId id="1058" r:id="rId62"/>
    <p:sldId id="1060" r:id="rId63"/>
    <p:sldId id="1062" r:id="rId64"/>
    <p:sldId id="1064" r:id="rId65"/>
    <p:sldId id="1066" r:id="rId66"/>
    <p:sldId id="962" r:id="rId67"/>
    <p:sldId id="999" r:id="rId68"/>
    <p:sldId id="1001" r:id="rId69"/>
    <p:sldId id="1000" r:id="rId70"/>
    <p:sldId id="967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87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pos="4339" userDrawn="1">
          <p15:clr>
            <a:srgbClr val="A4A3A4"/>
          </p15:clr>
        </p15:guide>
        <p15:guide id="10" orient="horz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C49500"/>
    <a:srgbClr val="FFE9A3"/>
    <a:srgbClr val="2770C1"/>
    <a:srgbClr val="283272"/>
    <a:srgbClr val="00AF87"/>
    <a:srgbClr val="BFBFBF"/>
    <a:srgbClr val="F5B21A"/>
    <a:srgbClr val="75CAF4"/>
    <a:srgbClr val="F9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2010" autoAdjust="0"/>
  </p:normalViewPr>
  <p:slideViewPr>
    <p:cSldViewPr snapToGrid="0" showGuides="1">
      <p:cViewPr varScale="1">
        <p:scale>
          <a:sx n="61" d="100"/>
          <a:sy n="61" d="100"/>
        </p:scale>
        <p:origin x="960" y="60"/>
      </p:cViewPr>
      <p:guideLst>
        <p:guide pos="7287"/>
        <p:guide orient="horz" pos="2137"/>
        <p:guide pos="3840"/>
        <p:guide orient="horz" pos="4020"/>
        <p:guide pos="415"/>
        <p:guide pos="4339"/>
        <p:guide orient="horz" pos="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77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C4A0A0-5400-438A-B559-8E108D3EE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Nunito Sans" pitchFamily="2" charset="77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6CE3E7-0B28-417C-928E-E19E43157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F1E2E-68FE-4AB8-BE52-C4B697CF3E0E}" type="datetimeFigureOut">
              <a:rPr lang="ru-RU" smtClean="0">
                <a:latin typeface="Nunito Sans" pitchFamily="2" charset="77"/>
              </a:rPr>
              <a:t>18.03.2024</a:t>
            </a:fld>
            <a:endParaRPr lang="ru-RU" dirty="0">
              <a:latin typeface="Nunito Sans" pitchFamily="2" charset="77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562519-ACE8-4A55-A805-A3C1132CFE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Nunito Sans" pitchFamily="2" charset="77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5ADFB-FD1A-478B-9414-F4C06F2A73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8102A-7417-46F5-98ED-1882D9AAB372}" type="slidenum">
              <a:rPr lang="ru-RU" smtClean="0">
                <a:latin typeface="Nunito Sans" pitchFamily="2" charset="77"/>
              </a:rPr>
              <a:t>‹#›</a:t>
            </a:fld>
            <a:endParaRPr lang="ru-RU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1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F77D539E-175E-4C2D-90A1-C654240FB7C9}" type="datetimeFigureOut">
              <a:rPr lang="ru-RU" smtClean="0"/>
              <a:pPr/>
              <a:t>18.03.2024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81FAD9A6-5B12-495D-AC68-C121FA6E819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8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57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68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R-Format - </a:t>
            </a:r>
            <a:r>
              <a:rPr lang="ru-RU" dirty="0"/>
              <a:t>работа с регистрами, </a:t>
            </a:r>
          </a:p>
          <a:p>
            <a:r>
              <a:rPr lang="en-US" dirty="0"/>
              <a:t>I-Format - </a:t>
            </a:r>
            <a:r>
              <a:rPr lang="ru-RU" dirty="0"/>
              <a:t>работа с непосредственными значениями</a:t>
            </a:r>
          </a:p>
          <a:p>
            <a:r>
              <a:rPr lang="en-US" dirty="0"/>
              <a:t>S-Format - </a:t>
            </a:r>
            <a:r>
              <a:rPr lang="ru-RU" dirty="0"/>
              <a:t>инструкции сохранения данных</a:t>
            </a:r>
          </a:p>
          <a:p>
            <a:r>
              <a:rPr lang="en-US" dirty="0"/>
              <a:t>U-Format </a:t>
            </a:r>
            <a:r>
              <a:rPr lang="ru-RU" dirty="0"/>
              <a:t>- для работы с загрузкой старшей части непосредственных данных</a:t>
            </a:r>
          </a:p>
          <a:p>
            <a:r>
              <a:rPr lang="en-US" dirty="0"/>
              <a:t>B-Format - </a:t>
            </a:r>
            <a:r>
              <a:rPr lang="ru-RU" dirty="0"/>
              <a:t>инструкции ветвления</a:t>
            </a:r>
          </a:p>
          <a:p>
            <a:r>
              <a:rPr lang="en-US" dirty="0"/>
              <a:t>J-Format </a:t>
            </a:r>
            <a:r>
              <a:rPr lang="ru-RU" dirty="0"/>
              <a:t>- инструкции переходов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92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704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61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566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43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567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999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265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62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0738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210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882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948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440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761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23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1414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723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025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99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166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250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655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285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6224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036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621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2436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150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4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775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515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125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441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412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886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077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904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149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66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68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131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3705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7312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9677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0521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9027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84847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5209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473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10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24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02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47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https://inst.eecs.berkeley.edu/~cs61c/su20/pdfs/lectures/lec14.pdf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9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AD9A6-5B12-495D-AC68-C121FA6E8191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64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70850"/>
            <a:ext cx="9352702" cy="17081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3" name="Graphic 16">
            <a:extLst>
              <a:ext uri="{FF2B5EF4-FFF2-40B4-BE49-F238E27FC236}">
                <a16:creationId xmlns:a16="http://schemas.microsoft.com/office/drawing/2014/main" id="{F477F3E7-D7B3-467D-9410-6474D8173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7" name="Текст 78">
            <a:extLst>
              <a:ext uri="{FF2B5EF4-FFF2-40B4-BE49-F238E27FC236}">
                <a16:creationId xmlns:a16="http://schemas.microsoft.com/office/drawing/2014/main" id="{7C1EF884-517F-44CB-ABA5-15A665A8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766" y="747540"/>
            <a:ext cx="9388789" cy="3237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CDECC3-7067-4AE1-88EA-CCB8663740B1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934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аблица 3">
            <a:extLst>
              <a:ext uri="{FF2B5EF4-FFF2-40B4-BE49-F238E27FC236}">
                <a16:creationId xmlns:a16="http://schemas.microsoft.com/office/drawing/2014/main" id="{A2221231-31F9-4A95-8086-559E8E51187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25314" y="1874862"/>
            <a:ext cx="6106243" cy="388729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846E4EEE-7AAF-4C68-BE2C-6471548C1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BE84E0EF-932F-4BB0-B9AB-A2AE8A66E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6C064412-4952-496F-AC35-727C4187F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аблица 3">
            <a:extLst>
              <a:ext uri="{FF2B5EF4-FFF2-40B4-BE49-F238E27FC236}">
                <a16:creationId xmlns:a16="http://schemas.microsoft.com/office/drawing/2014/main" id="{0E0AE8F7-7BBE-4A2F-9766-84025902E858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421364" y="1814755"/>
            <a:ext cx="4145324" cy="388729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7CCE25F-93B5-4DA1-9D58-BF229EB97CD9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605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4" orient="horz" pos="39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олонк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2" y="2515704"/>
            <a:ext cx="4453790" cy="3323950"/>
          </a:xfrm>
          <a:prstGeom prst="rect">
            <a:avLst/>
          </a:prstGeom>
        </p:spPr>
        <p:txBody>
          <a:bodyPr lIns="0" tIns="0" rIns="0" bIns="0"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1963479"/>
            <a:ext cx="4453790" cy="365449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13C6E779-3566-4385-A23D-F806E44BDE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2514715"/>
            <a:ext cx="4453790" cy="3323950"/>
          </a:xfrm>
          <a:prstGeom prst="rect">
            <a:avLst/>
          </a:prstGeom>
        </p:spPr>
        <p:txBody>
          <a:bodyPr lIns="0" tIns="0" rIns="0" bIns="0"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5F731786-32F6-4292-A67E-FDC8CF586E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1962490"/>
            <a:ext cx="4453790" cy="365449"/>
          </a:xfrm>
          <a:prstGeom prst="rect">
            <a:avLst/>
          </a:prstGeom>
          <a:solidFill>
            <a:srgbClr val="1E22AA"/>
          </a:solidFill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DCBBEF49-1B60-4A48-A6A6-8B83E5004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2D5BC477-B3A7-4CF0-8EA1-B63E8A4827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4" name="Текст 78">
            <a:extLst>
              <a:ext uri="{FF2B5EF4-FFF2-40B4-BE49-F238E27FC236}">
                <a16:creationId xmlns:a16="http://schemas.microsoft.com/office/drawing/2014/main" id="{FAFE1402-EF00-4120-A930-D3B03F0A0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78C93C87-2444-4282-9A1F-512C846E85A4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537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 ма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Текст 4">
            <a:extLst>
              <a:ext uri="{FF2B5EF4-FFF2-40B4-BE49-F238E27FC236}">
                <a16:creationId xmlns:a16="http://schemas.microsoft.com/office/drawing/2014/main" id="{92F71ABB-F095-485D-BE47-D1E4B974A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884" y="2608446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1BB1F3CC-5A2C-4CE4-912A-C90E2D5D6B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0244" y="2617346"/>
            <a:ext cx="1677172" cy="3414040"/>
          </a:xfrm>
          <a:prstGeom prst="rect">
            <a:avLst/>
          </a:prstGeom>
          <a:solidFill>
            <a:srgbClr val="FFFFFF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6" name="Текст 4">
            <a:extLst>
              <a:ext uri="{FF2B5EF4-FFF2-40B4-BE49-F238E27FC236}">
                <a16:creationId xmlns:a16="http://schemas.microsoft.com/office/drawing/2014/main" id="{D846CF09-DC12-4F84-A6A0-AE436E1911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74580" y="2628655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7" name="Текст 4">
            <a:extLst>
              <a:ext uri="{FF2B5EF4-FFF2-40B4-BE49-F238E27FC236}">
                <a16:creationId xmlns:a16="http://schemas.microsoft.com/office/drawing/2014/main" id="{C467FD3D-A4E8-475E-B53D-AEF37DABCF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97940" y="2637555"/>
            <a:ext cx="1677172" cy="3414040"/>
          </a:xfrm>
          <a:prstGeom prst="rect">
            <a:avLst/>
          </a:prstGeom>
          <a:solidFill>
            <a:srgbClr val="FFFFFF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8" name="Текст 4">
            <a:extLst>
              <a:ext uri="{FF2B5EF4-FFF2-40B4-BE49-F238E27FC236}">
                <a16:creationId xmlns:a16="http://schemas.microsoft.com/office/drawing/2014/main" id="{504C5990-CB06-45EF-806A-74CC29F352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0927" y="2650364"/>
            <a:ext cx="1677172" cy="3414040"/>
          </a:xfrm>
          <a:prstGeom prst="rect">
            <a:avLst/>
          </a:prstGeom>
          <a:solidFill>
            <a:srgbClr val="F0F1F6"/>
          </a:solidFill>
        </p:spPr>
        <p:txBody>
          <a:bodyPr lIns="108000" tIns="72000" rIns="0" bIns="0"/>
          <a:lstStyle>
            <a:lvl1pPr marL="0" indent="0">
              <a:spcBef>
                <a:spcPts val="1799"/>
              </a:spcBef>
              <a:buFontTx/>
              <a:buNone/>
              <a:defRPr sz="12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B4609C3-451B-4410-B59A-6AD273C19D2E}"/>
              </a:ext>
            </a:extLst>
          </p:cNvPr>
          <p:cNvSpPr/>
          <p:nvPr userDrawn="1"/>
        </p:nvSpPr>
        <p:spPr>
          <a:xfrm>
            <a:off x="552731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79B13CE-CC0C-406E-B73F-EF90FFC33067}"/>
              </a:ext>
            </a:extLst>
          </p:cNvPr>
          <p:cNvCxnSpPr>
            <a:cxnSpLocks/>
          </p:cNvCxnSpPr>
          <p:nvPr userDrawn="1"/>
        </p:nvCxnSpPr>
        <p:spPr>
          <a:xfrm>
            <a:off x="625725" y="1988413"/>
            <a:ext cx="0" cy="492218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FA7FB6E-EE1B-4ED1-AACA-EAE1A808137B}"/>
              </a:ext>
            </a:extLst>
          </p:cNvPr>
          <p:cNvSpPr/>
          <p:nvPr userDrawn="1"/>
        </p:nvSpPr>
        <p:spPr>
          <a:xfrm>
            <a:off x="2669737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102B0111-F275-4799-AAD3-90BDD91C0132}"/>
              </a:ext>
            </a:extLst>
          </p:cNvPr>
          <p:cNvCxnSpPr>
            <a:cxnSpLocks/>
          </p:cNvCxnSpPr>
          <p:nvPr userDrawn="1"/>
        </p:nvCxnSpPr>
        <p:spPr>
          <a:xfrm>
            <a:off x="2752643" y="1981382"/>
            <a:ext cx="0" cy="499249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D61AE036-0E24-400A-97A6-1EC0FEC585DC}"/>
              </a:ext>
            </a:extLst>
          </p:cNvPr>
          <p:cNvSpPr/>
          <p:nvPr userDrawn="1"/>
        </p:nvSpPr>
        <p:spPr>
          <a:xfrm>
            <a:off x="4776316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9A044E0-F612-495D-A057-A7FD154F4F3C}"/>
              </a:ext>
            </a:extLst>
          </p:cNvPr>
          <p:cNvCxnSpPr>
            <a:cxnSpLocks/>
          </p:cNvCxnSpPr>
          <p:nvPr userDrawn="1"/>
        </p:nvCxnSpPr>
        <p:spPr>
          <a:xfrm>
            <a:off x="4864920" y="1988413"/>
            <a:ext cx="0" cy="544561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402696C1-4245-46CD-AF9F-F88334ABCD2D}"/>
              </a:ext>
            </a:extLst>
          </p:cNvPr>
          <p:cNvSpPr/>
          <p:nvPr userDrawn="1"/>
        </p:nvSpPr>
        <p:spPr>
          <a:xfrm>
            <a:off x="6908917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7FBF61E-4B8D-476A-BE63-1C5F63F0358E}"/>
              </a:ext>
            </a:extLst>
          </p:cNvPr>
          <p:cNvCxnSpPr>
            <a:cxnSpLocks/>
          </p:cNvCxnSpPr>
          <p:nvPr userDrawn="1"/>
        </p:nvCxnSpPr>
        <p:spPr>
          <a:xfrm>
            <a:off x="6997940" y="1988413"/>
            <a:ext cx="0" cy="544561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A5C0157D-FDFB-4C21-84C9-A078478F8EE1}"/>
              </a:ext>
            </a:extLst>
          </p:cNvPr>
          <p:cNvSpPr/>
          <p:nvPr userDrawn="1"/>
        </p:nvSpPr>
        <p:spPr>
          <a:xfrm>
            <a:off x="9010440" y="1860602"/>
            <a:ext cx="143773" cy="142553"/>
          </a:xfrm>
          <a:prstGeom prst="ellipse">
            <a:avLst/>
          </a:prstGeom>
          <a:solidFill>
            <a:srgbClr val="1E22A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CEB9078-464C-4940-A58A-B1175D8C342A}"/>
              </a:ext>
            </a:extLst>
          </p:cNvPr>
          <p:cNvCxnSpPr>
            <a:cxnSpLocks/>
          </p:cNvCxnSpPr>
          <p:nvPr userDrawn="1"/>
        </p:nvCxnSpPr>
        <p:spPr>
          <a:xfrm>
            <a:off x="9089473" y="1988413"/>
            <a:ext cx="0" cy="576727"/>
          </a:xfrm>
          <a:prstGeom prst="line">
            <a:avLst/>
          </a:prstGeom>
          <a:ln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DE2DEAC-D42E-444C-B949-CC00E875CA58}"/>
              </a:ext>
            </a:extLst>
          </p:cNvPr>
          <p:cNvCxnSpPr>
            <a:cxnSpLocks/>
          </p:cNvCxnSpPr>
          <p:nvPr userDrawn="1"/>
        </p:nvCxnSpPr>
        <p:spPr>
          <a:xfrm>
            <a:off x="611215" y="2480631"/>
            <a:ext cx="10463780" cy="84509"/>
          </a:xfrm>
          <a:prstGeom prst="line">
            <a:avLst/>
          </a:prstGeom>
          <a:ln w="12700">
            <a:solidFill>
              <a:srgbClr val="1E22A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Текст 78">
            <a:extLst>
              <a:ext uri="{FF2B5EF4-FFF2-40B4-BE49-F238E27FC236}">
                <a16:creationId xmlns:a16="http://schemas.microsoft.com/office/drawing/2014/main" id="{A3CA6BB1-7E6F-488C-AF9D-7FB26D6CA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9539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6222F917-6B72-47D2-A819-45E662A670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24155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1" name="Текст 78">
            <a:extLst>
              <a:ext uri="{FF2B5EF4-FFF2-40B4-BE49-F238E27FC236}">
                <a16:creationId xmlns:a16="http://schemas.microsoft.com/office/drawing/2014/main" id="{31BDB2B2-3018-4E78-B083-728A0ED544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9734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2" name="Текст 78">
            <a:extLst>
              <a:ext uri="{FF2B5EF4-FFF2-40B4-BE49-F238E27FC236}">
                <a16:creationId xmlns:a16="http://schemas.microsoft.com/office/drawing/2014/main" id="{30A94C5B-45EA-48A2-B065-87A08CB94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85724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63" name="Текст 78">
            <a:extLst>
              <a:ext uri="{FF2B5EF4-FFF2-40B4-BE49-F238E27FC236}">
                <a16:creationId xmlns:a16="http://schemas.microsoft.com/office/drawing/2014/main" id="{5D46D31A-38C5-4FC6-9A54-09DF8E3652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4953" y="1762737"/>
            <a:ext cx="1312003" cy="388325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7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28" name="Текст 78">
            <a:extLst>
              <a:ext uri="{FF2B5EF4-FFF2-40B4-BE49-F238E27FC236}">
                <a16:creationId xmlns:a16="http://schemas.microsoft.com/office/drawing/2014/main" id="{252D3C20-A02B-4525-B79A-155FA631C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6A2DA598-C560-4637-97E7-3948E34AA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39" name="Текст 78">
            <a:extLst>
              <a:ext uri="{FF2B5EF4-FFF2-40B4-BE49-F238E27FC236}">
                <a16:creationId xmlns:a16="http://schemas.microsoft.com/office/drawing/2014/main" id="{DA832630-5966-45AA-8655-793796286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4" name="Номер слайда 5">
            <a:extLst>
              <a:ext uri="{FF2B5EF4-FFF2-40B4-BE49-F238E27FC236}">
                <a16:creationId xmlns:a16="http://schemas.microsoft.com/office/drawing/2014/main" id="{A2846573-9A2C-4E54-9D52-AFC1A704951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9190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Четыр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0C03AFA-91A4-4BD5-B2B3-E386A609DAC7}"/>
              </a:ext>
            </a:extLst>
          </p:cNvPr>
          <p:cNvSpPr/>
          <p:nvPr userDrawn="1"/>
        </p:nvSpPr>
        <p:spPr>
          <a:xfrm>
            <a:off x="0" y="3205596"/>
            <a:ext cx="12192000" cy="3652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314" y="1556977"/>
            <a:ext cx="2583774" cy="4351917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6" name="Текст 78">
            <a:extLst>
              <a:ext uri="{FF2B5EF4-FFF2-40B4-BE49-F238E27FC236}">
                <a16:creationId xmlns:a16="http://schemas.microsoft.com/office/drawing/2014/main" id="{184236D2-810E-47A8-BFC8-F402870F0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4975EFF-0306-425F-978B-FA340FB43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5" name="Рисунок 2">
            <a:extLst>
              <a:ext uri="{FF2B5EF4-FFF2-40B4-BE49-F238E27FC236}">
                <a16:creationId xmlns:a16="http://schemas.microsoft.com/office/drawing/2014/main" id="{C7E269EC-A4D5-41C1-B156-9019A2F522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9933" y="1556977"/>
            <a:ext cx="3893288" cy="209977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AB5C481F-42E0-4C9A-A9CA-C8DD37F612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1437" y="3809118"/>
            <a:ext cx="3893288" cy="2099776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874C3EE3-FAEB-4F49-A722-D2A8681D77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87075" y="1556978"/>
            <a:ext cx="4079612" cy="4351917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C4F24992-4F94-423F-9D20-0BB82F6D6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66191064-1C9A-4094-9F5A-93F33B9DB28E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0148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ый список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4">
            <a:extLst>
              <a:ext uri="{FF2B5EF4-FFF2-40B4-BE49-F238E27FC236}">
                <a16:creationId xmlns:a16="http://schemas.microsoft.com/office/drawing/2014/main" id="{19BC0866-E25D-461B-BDBF-CD98CEEC2F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571" y="2383385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3571" y="1958659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428F69-EA05-4796-92C5-EA49BFED253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2667" y="1959076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29317C5-74FE-418C-BB22-ACA742950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3571" y="3827886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E4382026-EAEF-494F-BB26-FC5B0D95AF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3571" y="3403160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1C4F365C-089D-4FA2-808B-2CDA7E6CE5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667" y="3403577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C009783-C3FE-4CE4-962D-61D7F348CE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3571" y="5272805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Текст 78">
            <a:extLst>
              <a:ext uri="{FF2B5EF4-FFF2-40B4-BE49-F238E27FC236}">
                <a16:creationId xmlns:a16="http://schemas.microsoft.com/office/drawing/2014/main" id="{2206B274-F328-42D6-A8D3-D95884596C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03571" y="4848079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D00EEECF-28B2-4074-97BE-BA7C3E8146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667" y="4848496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CE56FD6-73DB-4C0A-B99B-6B47787C9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77782" y="2383802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1" name="Текст 78">
            <a:extLst>
              <a:ext uri="{FF2B5EF4-FFF2-40B4-BE49-F238E27FC236}">
                <a16:creationId xmlns:a16="http://schemas.microsoft.com/office/drawing/2014/main" id="{190A572E-748C-4580-A7BA-048D175EC1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77782" y="1959076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981AC45-A17E-4945-AA8B-3FF6111BAE7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86877" y="1959493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AAE5CE96-7FA6-4E30-AAF2-610E631B21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77782" y="3828303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E0F5808A-D000-407F-AC8C-EC7D77B3EA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77782" y="3403577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C6C9A99-E7E4-463D-9B58-3834DE76098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86877" y="3403994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80A70CBA-6123-47D5-AD21-0F1AD5549C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77782" y="5273222"/>
            <a:ext cx="3617290" cy="59797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7" name="Текст 78">
            <a:extLst>
              <a:ext uri="{FF2B5EF4-FFF2-40B4-BE49-F238E27FC236}">
                <a16:creationId xmlns:a16="http://schemas.microsoft.com/office/drawing/2014/main" id="{C24F6182-208B-4668-8DE5-93B0B5333F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77782" y="4848496"/>
            <a:ext cx="3617290" cy="395194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FF305C32-2325-4648-91A9-E4484FB0304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86877" y="4848913"/>
            <a:ext cx="745931" cy="744365"/>
          </a:xfrm>
          <a:prstGeom prst="rect">
            <a:avLst/>
          </a:prstGeom>
          <a:solidFill>
            <a:srgbClr val="1E22AA"/>
          </a:solidFill>
        </p:spPr>
        <p:txBody>
          <a:bodyPr/>
          <a:lstStyle>
            <a:lvl1pPr>
              <a:defRPr b="0" i="0">
                <a:solidFill>
                  <a:srgbClr val="1E22AA"/>
                </a:solidFill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9" name="Текст 78">
            <a:extLst>
              <a:ext uri="{FF2B5EF4-FFF2-40B4-BE49-F238E27FC236}">
                <a16:creationId xmlns:a16="http://schemas.microsoft.com/office/drawing/2014/main" id="{3FBA7F14-C9BD-408F-80BF-C316B07B9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BA1F0858-77BB-499B-A644-7936A83229A3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9634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78">
            <a:extLst>
              <a:ext uri="{FF2B5EF4-FFF2-40B4-BE49-F238E27FC236}">
                <a16:creationId xmlns:a16="http://schemas.microsoft.com/office/drawing/2014/main" id="{A2C41857-00C2-411E-BA46-95B3FA60D9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1" y="1695434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4" name="Текст 78">
            <a:extLst>
              <a:ext uri="{FF2B5EF4-FFF2-40B4-BE49-F238E27FC236}">
                <a16:creationId xmlns:a16="http://schemas.microsoft.com/office/drawing/2014/main" id="{1C179F46-6888-4446-88DA-9C21621ED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35" name="Graphic 16">
            <a:extLst>
              <a:ext uri="{FF2B5EF4-FFF2-40B4-BE49-F238E27FC236}">
                <a16:creationId xmlns:a16="http://schemas.microsoft.com/office/drawing/2014/main" id="{8C2B4CC3-BA28-465A-ACC5-4BC8D0B39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29" name="Текст 4">
            <a:extLst>
              <a:ext uri="{FF2B5EF4-FFF2-40B4-BE49-F238E27FC236}">
                <a16:creationId xmlns:a16="http://schemas.microsoft.com/office/drawing/2014/main" id="{36F7DA9B-F087-4EEB-ADDD-F35CEEAA19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7007" y="2248123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9" name="Текст 78">
            <a:extLst>
              <a:ext uri="{FF2B5EF4-FFF2-40B4-BE49-F238E27FC236}">
                <a16:creationId xmlns:a16="http://schemas.microsoft.com/office/drawing/2014/main" id="{49F8EC00-8AAF-4349-82E5-58274D6A04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08183" y="1705324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8F16EAFD-088C-4114-967B-D443959AD1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49880" y="2258012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1" name="Текст 78">
            <a:extLst>
              <a:ext uri="{FF2B5EF4-FFF2-40B4-BE49-F238E27FC236}">
                <a16:creationId xmlns:a16="http://schemas.microsoft.com/office/drawing/2014/main" id="{22040274-827D-4923-9B2F-4F2FC5C41C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0" y="3784940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6434CA75-450C-4709-B168-BBA4F885A4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7006" y="4337629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3" name="Текст 78">
            <a:extLst>
              <a:ext uri="{FF2B5EF4-FFF2-40B4-BE49-F238E27FC236}">
                <a16:creationId xmlns:a16="http://schemas.microsoft.com/office/drawing/2014/main" id="{DB2A38FC-2266-4901-9504-0140B9DF89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08182" y="3794830"/>
            <a:ext cx="4941176" cy="1872023"/>
          </a:xfrm>
          <a:prstGeom prst="rect">
            <a:avLst/>
          </a:prstGeom>
          <a:solidFill>
            <a:srgbClr val="1E22AA"/>
          </a:solidFill>
        </p:spPr>
        <p:txBody>
          <a:bodyPr lIns="252000" tIns="216000" rIns="288000" anchor="t" anchorCtr="0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0F225A1-3B3F-4525-9304-3C47EF8FF4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49879" y="4347519"/>
            <a:ext cx="4414038" cy="1029181"/>
          </a:xfrm>
          <a:prstGeom prst="rect">
            <a:avLst/>
          </a:prstGeom>
          <a:noFill/>
        </p:spPr>
        <p:txBody>
          <a:bodyPr lIns="3600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BD5AE499-2C2C-46E2-A882-FAF8A75B8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A4DD939-A611-41F0-A57C-4B2451362843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61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5121657"/>
            <a:ext cx="12192000" cy="1736342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AF7822-6459-4DF6-8D21-ECE395E66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7" t="19873" r="15150" b="17931"/>
          <a:stretch/>
        </p:blipFill>
        <p:spPr>
          <a:xfrm>
            <a:off x="1916247" y="1522511"/>
            <a:ext cx="8359505" cy="5098268"/>
          </a:xfrm>
          <a:prstGeom prst="rect">
            <a:avLst/>
          </a:prstGeom>
        </p:spPr>
      </p:pic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924196" y="1857575"/>
            <a:ext cx="6139953" cy="3844481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12CFC82-0413-444E-B75F-EF97968E1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0B3D62D8-A4BA-4DDF-BC31-9F67B9134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4368E039-1B3E-40E8-B14A-496C91FB9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47106B0B-4A0D-4224-8DB7-509B93DA3F5D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099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52F6225-30F9-44DF-A7ED-30FD4BD52385}"/>
              </a:ext>
            </a:extLst>
          </p:cNvPr>
          <p:cNvSpPr/>
          <p:nvPr userDrawn="1"/>
        </p:nvSpPr>
        <p:spPr>
          <a:xfrm>
            <a:off x="0" y="1609766"/>
            <a:ext cx="12192000" cy="5248231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0ED2E9C-0B29-43DA-B3AA-9EEED8EB43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9906" y="2238105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24E83231-095F-4C93-903B-E10FE6AF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5404123"/>
            <a:ext cx="2243541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293DCAEC-EF5E-457C-A3E9-14C964F783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4972970"/>
            <a:ext cx="2243541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2BB069F3-9EEE-4B1A-BBED-966070A5E3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8858" y="5404123"/>
            <a:ext cx="2218947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6" name="Текст 78">
            <a:extLst>
              <a:ext uri="{FF2B5EF4-FFF2-40B4-BE49-F238E27FC236}">
                <a16:creationId xmlns:a16="http://schemas.microsoft.com/office/drawing/2014/main" id="{0A93C0A2-7FB9-43ED-8B97-67B903C58D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8858" y="4972970"/>
            <a:ext cx="2218947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9" name="Текст 4">
            <a:extLst>
              <a:ext uri="{FF2B5EF4-FFF2-40B4-BE49-F238E27FC236}">
                <a16:creationId xmlns:a16="http://schemas.microsoft.com/office/drawing/2014/main" id="{B143C764-CBC0-470E-8CA4-5B62D6E434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13957" y="5430007"/>
            <a:ext cx="2218948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0" name="Текст 78">
            <a:extLst>
              <a:ext uri="{FF2B5EF4-FFF2-40B4-BE49-F238E27FC236}">
                <a16:creationId xmlns:a16="http://schemas.microsoft.com/office/drawing/2014/main" id="{5EBDEDC5-4EAF-4872-91EE-F6C4020E0F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3957" y="4998854"/>
            <a:ext cx="2218948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3" name="Текст 4">
            <a:extLst>
              <a:ext uri="{FF2B5EF4-FFF2-40B4-BE49-F238E27FC236}">
                <a16:creationId xmlns:a16="http://schemas.microsoft.com/office/drawing/2014/main" id="{8F95F5FF-DD8C-4DF1-B9FD-A613EC4FCA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68208" y="5420052"/>
            <a:ext cx="2218948" cy="431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4" name="Текст 78">
            <a:extLst>
              <a:ext uri="{FF2B5EF4-FFF2-40B4-BE49-F238E27FC236}">
                <a16:creationId xmlns:a16="http://schemas.microsoft.com/office/drawing/2014/main" id="{360786DC-BD51-427C-9B97-020A524FBB0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68208" y="4988899"/>
            <a:ext cx="2218948" cy="43115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452F273C-C285-4932-B68C-3ED8132565D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88858" y="2244051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4645DF-5D4A-448D-813A-C40173B471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13957" y="2248060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6A1C63BE-5CF8-4403-A663-8C0256B421B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868208" y="2244051"/>
            <a:ext cx="2218948" cy="2468748"/>
          </a:xfrm>
          <a:prstGeom prst="rect">
            <a:avLst/>
          </a:prstGeom>
          <a:solidFill>
            <a:srgbClr val="F0F1F6"/>
          </a:solidFill>
          <a:effectLst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3A6B1919-3E07-41BF-A11F-ABA286F94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F526F5AE-A0FC-44A8-A641-E16A5DCC3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5" name="Текст 78">
            <a:extLst>
              <a:ext uri="{FF2B5EF4-FFF2-40B4-BE49-F238E27FC236}">
                <a16:creationId xmlns:a16="http://schemas.microsoft.com/office/drawing/2014/main" id="{8C003C68-923B-4025-B0CD-064048973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B352390-0D69-47B0-BBF7-9CD396043FC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255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оготипы партнер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540AFB-9BCA-460C-B817-2AC54A5115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81" name="Текст 78">
            <a:extLst>
              <a:ext uri="{FF2B5EF4-FFF2-40B4-BE49-F238E27FC236}">
                <a16:creationId xmlns:a16="http://schemas.microsoft.com/office/drawing/2014/main" id="{83E9A6B1-D42B-410E-8299-4D26CFBF3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6320"/>
            <a:ext cx="4829687" cy="1708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40249D4-1BBF-450D-9E94-0252480A1A99}"/>
              </a:ext>
            </a:extLst>
          </p:cNvPr>
          <p:cNvGrpSpPr/>
          <p:nvPr userDrawn="1"/>
        </p:nvGrpSpPr>
        <p:grpSpPr>
          <a:xfrm>
            <a:off x="6096001" y="6645"/>
            <a:ext cx="6089005" cy="6851355"/>
            <a:chOff x="6199979" y="6647"/>
            <a:chExt cx="5988200" cy="448944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791CFE6-3691-42DA-B965-092B5D2D445E}"/>
                </a:ext>
              </a:extLst>
            </p:cNvPr>
            <p:cNvSpPr/>
            <p:nvPr/>
          </p:nvSpPr>
          <p:spPr>
            <a:xfrm>
              <a:off x="61999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D8E785-944E-49B9-9DAC-911E55B1CC0B}"/>
                </a:ext>
              </a:extLst>
            </p:cNvPr>
            <p:cNvSpPr/>
            <p:nvPr/>
          </p:nvSpPr>
          <p:spPr>
            <a:xfrm>
              <a:off x="7696759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3780F86-4C60-4732-913E-EC73C1E734E4}"/>
                </a:ext>
              </a:extLst>
            </p:cNvPr>
            <p:cNvSpPr/>
            <p:nvPr/>
          </p:nvSpPr>
          <p:spPr>
            <a:xfrm>
              <a:off x="9194079" y="6647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C953426-DA3A-4E64-AB95-CFBD791EC753}"/>
                </a:ext>
              </a:extLst>
            </p:cNvPr>
            <p:cNvSpPr/>
            <p:nvPr/>
          </p:nvSpPr>
          <p:spPr>
            <a:xfrm>
              <a:off x="61999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7DFA3440-E4A7-4089-9498-AA93DC3D14EA}"/>
                </a:ext>
              </a:extLst>
            </p:cNvPr>
            <p:cNvSpPr/>
            <p:nvPr/>
          </p:nvSpPr>
          <p:spPr>
            <a:xfrm>
              <a:off x="7696759" y="1505749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3AC639A-BF91-4FD8-A07E-EF3472A92D6F}"/>
                </a:ext>
              </a:extLst>
            </p:cNvPr>
            <p:cNvSpPr/>
            <p:nvPr/>
          </p:nvSpPr>
          <p:spPr>
            <a:xfrm>
              <a:off x="9194079" y="1505749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41AC75B-1E7C-4602-AC3B-5891630E1DD3}"/>
                </a:ext>
              </a:extLst>
            </p:cNvPr>
            <p:cNvSpPr/>
            <p:nvPr/>
          </p:nvSpPr>
          <p:spPr>
            <a:xfrm>
              <a:off x="61999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AD5DB0A-8E83-4F0A-B999-8876F078E4D3}"/>
                </a:ext>
              </a:extLst>
            </p:cNvPr>
            <p:cNvSpPr/>
            <p:nvPr/>
          </p:nvSpPr>
          <p:spPr>
            <a:xfrm>
              <a:off x="7696759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EE3C128-227D-4210-9071-F50597AF8F2C}"/>
                </a:ext>
              </a:extLst>
            </p:cNvPr>
            <p:cNvSpPr/>
            <p:nvPr/>
          </p:nvSpPr>
          <p:spPr>
            <a:xfrm>
              <a:off x="9194079" y="2996985"/>
              <a:ext cx="1498273" cy="149910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F260080-BEEB-47E9-B455-9F34F9ADEF22}"/>
                </a:ext>
              </a:extLst>
            </p:cNvPr>
            <p:cNvSpPr/>
            <p:nvPr/>
          </p:nvSpPr>
          <p:spPr>
            <a:xfrm>
              <a:off x="10689906" y="2996985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FA8FE52-864D-474D-B68E-B734D9ED5E0A}"/>
                </a:ext>
              </a:extLst>
            </p:cNvPr>
            <p:cNvSpPr/>
            <p:nvPr/>
          </p:nvSpPr>
          <p:spPr>
            <a:xfrm>
              <a:off x="10689906" y="1500995"/>
              <a:ext cx="1498273" cy="1499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C06136D-7EF7-4653-B8B4-858D2A36F7BF}"/>
                </a:ext>
              </a:extLst>
            </p:cNvPr>
            <p:cNvSpPr/>
            <p:nvPr/>
          </p:nvSpPr>
          <p:spPr>
            <a:xfrm>
              <a:off x="10689906" y="6647"/>
              <a:ext cx="1498273" cy="1499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 Sans" pitchFamily="2" charset="77"/>
                <a:ea typeface="+mn-ea"/>
                <a:cs typeface="+mn-cs"/>
              </a:endParaRPr>
            </a:p>
          </p:txBody>
        </p:sp>
      </p:grpSp>
      <p:sp>
        <p:nvSpPr>
          <p:cNvPr id="21" name="Текст 4">
            <a:extLst>
              <a:ext uri="{FF2B5EF4-FFF2-40B4-BE49-F238E27FC236}">
                <a16:creationId xmlns:a16="http://schemas.microsoft.com/office/drawing/2014/main" id="{D9AFB03F-C911-4D8A-A0F8-145228B7F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014072"/>
            <a:ext cx="4829687" cy="39375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Текст 78">
            <a:extLst>
              <a:ext uri="{FF2B5EF4-FFF2-40B4-BE49-F238E27FC236}">
                <a16:creationId xmlns:a16="http://schemas.microsoft.com/office/drawing/2014/main" id="{27220A73-F964-42DE-AC52-AC56DCB61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40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>
          <p15:clr>
            <a:srgbClr val="FBAE40"/>
          </p15:clr>
        </p15:guide>
        <p15:guide id="3" orient="horz" pos="64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фон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7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с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8" name="Текст 78">
            <a:extLst>
              <a:ext uri="{FF2B5EF4-FFF2-40B4-BE49-F238E27FC236}">
                <a16:creationId xmlns:a16="http://schemas.microsoft.com/office/drawing/2014/main" id="{41953B8E-E41A-4CE8-A483-9723EA0DD9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8F589BEF-CB02-4FB6-9CC8-989E4F684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0" name="Текст 78">
            <a:extLst>
              <a:ext uri="{FF2B5EF4-FFF2-40B4-BE49-F238E27FC236}">
                <a16:creationId xmlns:a16="http://schemas.microsoft.com/office/drawing/2014/main" id="{72CDA036-64CC-4AEF-9D3C-E020AC1A1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6BB7A4D3-E75F-4F18-A43B-52AB0891E0D9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34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фон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18C547-F9F0-401A-9931-CBD364130377}"/>
              </a:ext>
            </a:extLst>
          </p:cNvPr>
          <p:cNvSpPr/>
          <p:nvPr userDrawn="1"/>
        </p:nvSpPr>
        <p:spPr>
          <a:xfrm>
            <a:off x="0" y="1"/>
            <a:ext cx="12192000" cy="6857997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63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BF0C64C0-4620-440F-831A-1E7FFAE9A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313" y="2007063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B2152B9B-1B11-48C2-B384-9ADDE59751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4" y="2805978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4AE3CDDA-FD6F-42F7-929D-B7B6868A8A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313" y="4045642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DA562154-7540-4526-839B-BF23B6616F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314" y="4842970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2EF744A9-291B-4CEA-9D64-D14B12984C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27933" y="1978367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391F8A7B-F0D1-41B4-9C5B-C9E0408FD2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27934" y="2777282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6F31289C-F962-4652-B6F9-59F35E2097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7933" y="4016946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1" name="Текст 4">
            <a:extLst>
              <a:ext uri="{FF2B5EF4-FFF2-40B4-BE49-F238E27FC236}">
                <a16:creationId xmlns:a16="http://schemas.microsoft.com/office/drawing/2014/main" id="{D5DE14B1-CDAF-4D32-ABC5-4AE915AADA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7934" y="4814273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2" name="Текст 4">
            <a:extLst>
              <a:ext uri="{FF2B5EF4-FFF2-40B4-BE49-F238E27FC236}">
                <a16:creationId xmlns:a16="http://schemas.microsoft.com/office/drawing/2014/main" id="{D384C7AF-CE75-4DC6-A4FE-B9721217A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32139" y="2007063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B55D35BE-1A63-4E5C-AD2A-810D261F89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32140" y="2805978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7651EE16-DE71-4EE9-8F2F-55A9E966E7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2139" y="4045642"/>
            <a:ext cx="2075556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47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614B62D2-0845-45BA-8E5D-4C44FB49C6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32140" y="4844557"/>
            <a:ext cx="2402848" cy="7842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4" name="Текст 78">
            <a:extLst>
              <a:ext uri="{FF2B5EF4-FFF2-40B4-BE49-F238E27FC236}">
                <a16:creationId xmlns:a16="http://schemas.microsoft.com/office/drawing/2014/main" id="{62AE9979-2965-41EE-8AF6-F374D40A3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chemeClr val="bg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58DE9755-5397-4BBA-9873-99987AC4F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03F2BB77-E590-425D-911E-4A4CBAC84B6E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585BE2">
              <a:alpha val="40000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solidFill>
                  <a:schemeClr val="bg1"/>
                </a:solidFill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solidFill>
                <a:schemeClr val="bg1"/>
              </a:solidFill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397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и и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3FB544-72C8-455A-8D96-FCEEB3596CE7}"/>
              </a:ext>
            </a:extLst>
          </p:cNvPr>
          <p:cNvSpPr/>
          <p:nvPr userDrawn="1"/>
        </p:nvSpPr>
        <p:spPr>
          <a:xfrm>
            <a:off x="0" y="4426258"/>
            <a:ext cx="12192000" cy="2431741"/>
          </a:xfrm>
          <a:prstGeom prst="rect">
            <a:avLst/>
          </a:prstGeom>
          <a:solidFill>
            <a:srgbClr val="F9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" pitchFamily="2" charset="77"/>
              <a:ea typeface="+mn-ea"/>
              <a:cs typeface="+mn-cs"/>
            </a:endParaRPr>
          </a:p>
        </p:txBody>
      </p:sp>
      <p:sp>
        <p:nvSpPr>
          <p:cNvPr id="20" name="Текст 78">
            <a:extLst>
              <a:ext uri="{FF2B5EF4-FFF2-40B4-BE49-F238E27FC236}">
                <a16:creationId xmlns:a16="http://schemas.microsoft.com/office/drawing/2014/main" id="{A080BADD-5FC8-413C-9AB9-0FAE80B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21" name="Graphic 16">
            <a:extLst>
              <a:ext uri="{FF2B5EF4-FFF2-40B4-BE49-F238E27FC236}">
                <a16:creationId xmlns:a16="http://schemas.microsoft.com/office/drawing/2014/main" id="{E940AC7F-65C6-40BC-8B6C-54BD729AC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28" name="Текст 78">
            <a:extLst>
              <a:ext uri="{FF2B5EF4-FFF2-40B4-BE49-F238E27FC236}">
                <a16:creationId xmlns:a16="http://schemas.microsoft.com/office/drawing/2014/main" id="{24E40111-99A7-48BB-9042-D1165932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41" name="Рисунок 2">
            <a:extLst>
              <a:ext uri="{FF2B5EF4-FFF2-40B4-BE49-F238E27FC236}">
                <a16:creationId xmlns:a16="http://schemas.microsoft.com/office/drawing/2014/main" id="{A4D12169-15BD-408C-9C78-E47395540C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1563072"/>
            <a:ext cx="5507191" cy="2431741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E0EB37B2-E89A-4444-B425-55A2C7843839}"/>
              </a:ext>
            </a:extLst>
          </p:cNvPr>
          <p:cNvSpPr>
            <a:spLocks noGrp="1"/>
          </p:cNvSpPr>
          <p:nvPr>
            <p:ph type="chart" sz="quarter" idx="43"/>
          </p:nvPr>
        </p:nvSpPr>
        <p:spPr>
          <a:xfrm>
            <a:off x="625313" y="1563326"/>
            <a:ext cx="5280655" cy="243148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4E25CDD9-0FEB-48BF-A252-99F76D43A8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26518" y="4933754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4A9C16AA-8FC4-4B12-9DFA-0492E54A227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32141" y="5383869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1" name="Текст 4">
            <a:extLst>
              <a:ext uri="{FF2B5EF4-FFF2-40B4-BE49-F238E27FC236}">
                <a16:creationId xmlns:a16="http://schemas.microsoft.com/office/drawing/2014/main" id="{091D4BC5-B149-4E9D-8B30-85DAEA5A276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70979" y="4940112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62" name="Текст 4">
            <a:extLst>
              <a:ext uri="{FF2B5EF4-FFF2-40B4-BE49-F238E27FC236}">
                <a16:creationId xmlns:a16="http://schemas.microsoft.com/office/drawing/2014/main" id="{86B44861-0278-4571-8B98-3160498005B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76601" y="5390226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5" name="Текст 4">
            <a:extLst>
              <a:ext uri="{FF2B5EF4-FFF2-40B4-BE49-F238E27FC236}">
                <a16:creationId xmlns:a16="http://schemas.microsoft.com/office/drawing/2014/main" id="{FDD53D50-1B37-4664-9E3E-10C0F8FC90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59153" y="4940084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66" name="Текст 4">
            <a:extLst>
              <a:ext uri="{FF2B5EF4-FFF2-40B4-BE49-F238E27FC236}">
                <a16:creationId xmlns:a16="http://schemas.microsoft.com/office/drawing/2014/main" id="{4BC981B1-5B04-4D67-B075-C1499D47E54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364775" y="5390198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69" name="Текст 4">
            <a:extLst>
              <a:ext uri="{FF2B5EF4-FFF2-40B4-BE49-F238E27FC236}">
                <a16:creationId xmlns:a16="http://schemas.microsoft.com/office/drawing/2014/main" id="{5FDEC3AE-AE1C-48F6-B57B-795F1D42A07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3613" y="4946442"/>
            <a:ext cx="1366481" cy="4501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3199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r>
              <a:rPr lang="ru-RU" dirty="0"/>
              <a:t>0,0</a:t>
            </a:r>
          </a:p>
        </p:txBody>
      </p:sp>
      <p:sp>
        <p:nvSpPr>
          <p:cNvPr id="70" name="Текст 4">
            <a:extLst>
              <a:ext uri="{FF2B5EF4-FFF2-40B4-BE49-F238E27FC236}">
                <a16:creationId xmlns:a16="http://schemas.microsoft.com/office/drawing/2014/main" id="{2ECA3D94-88F3-4507-AE9A-E4F4496196C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09236" y="5396556"/>
            <a:ext cx="1366479" cy="784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D0A7A260-AA0C-449A-9B97-217A743032EF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15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мный, освещенный&#10;&#10;Автоматически созданное описание">
            <a:extLst>
              <a:ext uri="{FF2B5EF4-FFF2-40B4-BE49-F238E27FC236}">
                <a16:creationId xmlns:a16="http://schemas.microsoft.com/office/drawing/2014/main" id="{A12C1100-ED76-4246-A735-3AEABAD036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1194" y="-74233"/>
            <a:ext cx="11527175" cy="7458976"/>
          </a:xfrm>
          <a:prstGeom prst="rect">
            <a:avLst/>
          </a:prstGeom>
        </p:spPr>
      </p:pic>
      <p:sp>
        <p:nvSpPr>
          <p:cNvPr id="9" name="Текст 78">
            <a:extLst>
              <a:ext uri="{FF2B5EF4-FFF2-40B4-BE49-F238E27FC236}">
                <a16:creationId xmlns:a16="http://schemas.microsoft.com/office/drawing/2014/main" id="{B6715B5B-5410-4A30-8830-8111CD3F6F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192" y="3429001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6430E12F-A974-4699-9D88-C8DD72A170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4619" y="4054169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1" name="Текст 78">
            <a:extLst>
              <a:ext uri="{FF2B5EF4-FFF2-40B4-BE49-F238E27FC236}">
                <a16:creationId xmlns:a16="http://schemas.microsoft.com/office/drawing/2014/main" id="{B88C805F-22E8-4F17-8B44-7F6E86B7DB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6258" y="3214461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7C19AA2C-09C5-4C30-B61C-73CEF818D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686" y="3796583"/>
            <a:ext cx="1098135" cy="214539"/>
          </a:xfrm>
          <a:prstGeom prst="rect">
            <a:avLst/>
          </a:prstGeom>
        </p:spPr>
        <p:txBody>
          <a:bodyPr anchor="t"/>
          <a:lstStyle>
            <a:lvl1pPr marL="171399" indent="-171399">
              <a:buClr>
                <a:srgbClr val="1E22AA"/>
              </a:buClr>
              <a:buSzPct val="150000"/>
              <a:buFont typeface="Arial" panose="020B0604020202020204" pitchFamily="34" charset="0"/>
              <a:buChar char="•"/>
              <a:defRPr sz="10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16474BEF-B77E-43AC-A008-F59CB9C66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80380" y="4640817"/>
            <a:ext cx="1614889" cy="5113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35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r>
              <a:rPr lang="en-US" dirty="0"/>
              <a:t>0000</a:t>
            </a:r>
            <a:endParaRPr lang="ru-RU" dirty="0"/>
          </a:p>
        </p:txBody>
      </p:sp>
      <p:sp>
        <p:nvSpPr>
          <p:cNvPr id="14" name="Текст 78">
            <a:extLst>
              <a:ext uri="{FF2B5EF4-FFF2-40B4-BE49-F238E27FC236}">
                <a16:creationId xmlns:a16="http://schemas.microsoft.com/office/drawing/2014/main" id="{A6E4E956-2365-4826-81C2-1679F82441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80380" y="5179093"/>
            <a:ext cx="1443178" cy="32377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 78">
            <a:extLst>
              <a:ext uri="{FF2B5EF4-FFF2-40B4-BE49-F238E27FC236}">
                <a16:creationId xmlns:a16="http://schemas.microsoft.com/office/drawing/2014/main" id="{933A31C4-6AE5-4305-8D8A-D23FA1C7D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84549CFE-0261-4BD3-8FAC-6C2B9DBB8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F7E369C7-4D76-486A-B76C-AA861FAD7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1FBB065E-6A9D-408D-8331-DE09A4D67CFD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8742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pos="7243">
          <p15:clr>
            <a:srgbClr val="FBAE40"/>
          </p15:clr>
        </p15:guide>
        <p15:guide id="4" orient="horz" pos="3975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853182"/>
            <a:ext cx="5470687" cy="387055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2" y="1853182"/>
            <a:ext cx="5145335" cy="38699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22F2F581-ED6C-446A-B0BD-A9D5D11B3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6B1555A-4BE8-4D22-B52C-5175830E13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9" name="Текст 78">
            <a:extLst>
              <a:ext uri="{FF2B5EF4-FFF2-40B4-BE49-F238E27FC236}">
                <a16:creationId xmlns:a16="http://schemas.microsoft.com/office/drawing/2014/main" id="{FF617FCC-0C6A-4C37-A7AE-713A60B47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30E62C8B-9035-46B1-8643-0CFA2FB3C982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4049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улле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>
            <a:extLst>
              <a:ext uri="{FF2B5EF4-FFF2-40B4-BE49-F238E27FC236}">
                <a16:creationId xmlns:a16="http://schemas.microsoft.com/office/drawing/2014/main" id="{56862967-EB85-47C1-A786-01EF2817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1953760"/>
            <a:ext cx="5240473" cy="3870552"/>
          </a:xfrm>
          <a:prstGeom prst="rect">
            <a:avLst/>
          </a:prstGeom>
          <a:solidFill>
            <a:srgbClr val="F0F1F6"/>
          </a:solidFill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394776"/>
            <a:ext cx="5307015" cy="3428898"/>
          </a:xfrm>
          <a:prstGeom prst="rect">
            <a:avLst/>
          </a:prstGeom>
        </p:spPr>
        <p:txBody>
          <a:bodyPr/>
          <a:lstStyle>
            <a:lvl1pPr marL="285664" indent="-285664">
              <a:spcBef>
                <a:spcPts val="1799"/>
              </a:spcBef>
              <a:buFont typeface="Arial" panose="020B0604020202020204" pitchFamily="34" charset="0"/>
              <a:buChar char="•"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36083911-725B-43FB-83DA-D34B895F7A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313" y="1969840"/>
            <a:ext cx="5307015" cy="291618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0" name="Текст 78">
            <a:extLst>
              <a:ext uri="{FF2B5EF4-FFF2-40B4-BE49-F238E27FC236}">
                <a16:creationId xmlns:a16="http://schemas.microsoft.com/office/drawing/2014/main" id="{5A148E4D-175F-4569-9791-F1224A599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4801552-5C15-44A1-A9A7-C80AB4FC0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1F303040-7C2B-4032-9648-2827330E0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3ABA1005-84B8-4B8D-BBF6-B2EF8FC5A071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0309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од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313" y="2437837"/>
            <a:ext cx="3931646" cy="31778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727933" y="1953859"/>
            <a:ext cx="6587996" cy="3661416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9" name="Текст 78">
            <a:extLst>
              <a:ext uri="{FF2B5EF4-FFF2-40B4-BE49-F238E27FC236}">
                <a16:creationId xmlns:a16="http://schemas.microsoft.com/office/drawing/2014/main" id="{0583BB4A-58B4-444F-86F5-0D1087D5E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0" name="Graphic 16">
            <a:extLst>
              <a:ext uri="{FF2B5EF4-FFF2-40B4-BE49-F238E27FC236}">
                <a16:creationId xmlns:a16="http://schemas.microsoft.com/office/drawing/2014/main" id="{F04CDB1B-D7F3-452A-9B9D-4D7426487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006" y="477727"/>
            <a:ext cx="750299" cy="539625"/>
          </a:xfrm>
          <a:prstGeom prst="rect">
            <a:avLst/>
          </a:prstGeom>
        </p:spPr>
      </p:pic>
      <p:sp>
        <p:nvSpPr>
          <p:cNvPr id="11" name="Текст 78">
            <a:extLst>
              <a:ext uri="{FF2B5EF4-FFF2-40B4-BE49-F238E27FC236}">
                <a16:creationId xmlns:a16="http://schemas.microsoft.com/office/drawing/2014/main" id="{106A44A6-317E-4024-8566-EA932B56C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2" name="Текст 78">
            <a:extLst>
              <a:ext uri="{FF2B5EF4-FFF2-40B4-BE49-F238E27FC236}">
                <a16:creationId xmlns:a16="http://schemas.microsoft.com/office/drawing/2014/main" id="{26AD9E57-77F1-4E82-AABD-AE06508B8B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313" y="1969840"/>
            <a:ext cx="3931647" cy="291618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marL="0" indent="0">
              <a:buFontTx/>
              <a:buNone/>
              <a:defRPr sz="1400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918DBCB8-FA19-4EF9-906E-23472B6A66D6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704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ы т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4">
            <a:extLst>
              <a:ext uri="{FF2B5EF4-FFF2-40B4-BE49-F238E27FC236}">
                <a16:creationId xmlns:a16="http://schemas.microsoft.com/office/drawing/2014/main" id="{D087A124-177C-438A-B9FE-33E0ADD27F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531" y="518961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id="{22DBA6C5-BB71-48F5-9C56-40AB0E9DBCE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5313" y="198272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B3297BE-6C6D-4827-B030-B8A26F0F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0023" y="518961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3" name="Диаграмма 2">
            <a:extLst>
              <a:ext uri="{FF2B5EF4-FFF2-40B4-BE49-F238E27FC236}">
                <a16:creationId xmlns:a16="http://schemas.microsoft.com/office/drawing/2014/main" id="{EDCCFEB9-892D-4353-9075-04EB30391780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304805" y="198272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16AF1D9-6AAB-4EA2-AA6C-9A6240791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7526" y="5186076"/>
            <a:ext cx="3174416" cy="63357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799"/>
              </a:spcBef>
              <a:buFontTx/>
              <a:buNone/>
              <a:defRPr sz="1400" b="0" i="0">
                <a:latin typeface="Nunito Sans Light" pitchFamily="2" charset="77"/>
              </a:defRPr>
            </a:lvl1pPr>
            <a:lvl2pPr marL="457154" indent="0">
              <a:buFontTx/>
              <a:buNone/>
              <a:defRPr sz="1799">
                <a:latin typeface="Futura PT Light" panose="020B0402020204020303" pitchFamily="34" charset="-52"/>
              </a:defRPr>
            </a:lvl2pPr>
            <a:lvl3pPr marL="914309" indent="0">
              <a:buFontTx/>
              <a:buNone/>
              <a:defRPr sz="1799">
                <a:latin typeface="Futura PT Light" panose="020B0402020204020303" pitchFamily="34" charset="-52"/>
              </a:defRPr>
            </a:lvl3pPr>
            <a:lvl4pPr marL="1371462" indent="0">
              <a:buFontTx/>
              <a:buNone/>
              <a:defRPr sz="1799">
                <a:latin typeface="Futura PT Light" panose="020B0402020204020303" pitchFamily="34" charset="-52"/>
              </a:defRPr>
            </a:lvl4pPr>
            <a:lvl5pPr marL="1828616" indent="0">
              <a:buFontTx/>
              <a:buNone/>
              <a:defRPr sz="1799">
                <a:latin typeface="Futura PT Light" panose="020B04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5" name="Диаграмма 2">
            <a:extLst>
              <a:ext uri="{FF2B5EF4-FFF2-40B4-BE49-F238E27FC236}">
                <a16:creationId xmlns:a16="http://schemas.microsoft.com/office/drawing/2014/main" id="{C435ECC9-764A-42F4-B98F-30C98192AD4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7932307" y="1979180"/>
            <a:ext cx="3174416" cy="3075481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latin typeface="Nunito Sans Light" pitchFamily="2" charset="77"/>
              </a:defRPr>
            </a:lvl1pPr>
          </a:lstStyle>
          <a:p>
            <a:endParaRPr lang="ru-RU" dirty="0"/>
          </a:p>
        </p:txBody>
      </p:sp>
      <p:sp>
        <p:nvSpPr>
          <p:cNvPr id="13" name="Текст 78">
            <a:extLst>
              <a:ext uri="{FF2B5EF4-FFF2-40B4-BE49-F238E27FC236}">
                <a16:creationId xmlns:a16="http://schemas.microsoft.com/office/drawing/2014/main" id="{0291B1D2-4282-460C-93F6-8227486B4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0" y="424684"/>
            <a:ext cx="9352702" cy="263149"/>
          </a:xfrm>
          <a:prstGeom prst="rect">
            <a:avLst/>
          </a:prstGeom>
        </p:spPr>
        <p:txBody>
          <a:bodyPr lIns="0" anchor="ctr">
            <a:sp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8BA59AE4-940F-420B-B268-1D848AAB0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893" y="477727"/>
            <a:ext cx="750299" cy="539625"/>
          </a:xfrm>
          <a:prstGeom prst="rect">
            <a:avLst/>
          </a:prstGeom>
        </p:spPr>
      </p:pic>
      <p:sp>
        <p:nvSpPr>
          <p:cNvPr id="17" name="Текст 78">
            <a:extLst>
              <a:ext uri="{FF2B5EF4-FFF2-40B4-BE49-F238E27FC236}">
                <a16:creationId xmlns:a16="http://schemas.microsoft.com/office/drawing/2014/main" id="{18F24BB5-60FC-4874-B9AB-4799421E5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78" y="753686"/>
            <a:ext cx="9388789" cy="323775"/>
          </a:xfrm>
          <a:prstGeom prst="rect">
            <a:avLst/>
          </a:prstGeom>
        </p:spPr>
        <p:txBody>
          <a:bodyPr lIns="36000" anchor="ctr"/>
          <a:lstStyle>
            <a:lvl1pPr marL="0" indent="0">
              <a:buFontTx/>
              <a:buNone/>
              <a:defRPr sz="3199" b="0" i="0">
                <a:solidFill>
                  <a:srgbClr val="1E22AA"/>
                </a:solidFill>
                <a:latin typeface="Nunito Sans Light" pitchFamily="2" charset="77"/>
              </a:defRPr>
            </a:lvl1pPr>
            <a:lvl2pPr marL="457154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2pPr>
            <a:lvl3pPr marL="914309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3pPr>
            <a:lvl4pPr marL="1371462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4pPr>
            <a:lvl5pPr marL="1828616" indent="0">
              <a:buFontTx/>
              <a:buNone/>
              <a:defRPr sz="3599">
                <a:solidFill>
                  <a:srgbClr val="1E22AA"/>
                </a:solidFill>
                <a:latin typeface="Futura PT Book" panose="020B0502020204020303" pitchFamily="34" charset="-52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662A304-28C1-4DD7-8A1F-79C7793E56D8}"/>
              </a:ext>
            </a:extLst>
          </p:cNvPr>
          <p:cNvSpPr txBox="1">
            <a:spLocks/>
          </p:cNvSpPr>
          <p:nvPr userDrawn="1"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E1DCF0">
              <a:alpha val="4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b="0" i="0" smtClean="0">
                <a:latin typeface="Nunito Sans Light" pitchFamily="2" charset="77"/>
              </a:rPr>
              <a:pPr algn="ctr"/>
              <a:t>‹#›</a:t>
            </a:fld>
            <a:endParaRPr lang="ru-RU" sz="1000" b="0" i="0" dirty="0">
              <a:latin typeface="Nunito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7162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7">
          <p15:clr>
            <a:srgbClr val="FBAE40"/>
          </p15:clr>
        </p15:guide>
        <p15:guide id="2" pos="499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9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hd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rgbClr val="1E22AA"/>
          </a:solidFill>
          <a:latin typeface="Futura PT Book" panose="020B0502020204020303" pitchFamily="34" charset="-52"/>
          <a:ea typeface="+mj-ea"/>
          <a:cs typeface="+mj-cs"/>
        </a:defRPr>
      </a:lvl1pPr>
    </p:titleStyle>
    <p:bodyStyle>
      <a:lvl1pPr marL="0" indent="0" algn="l" defTabSz="914309" rtl="0" eaLnBrk="1" latinLnBrk="0" hangingPunct="1">
        <a:lnSpc>
          <a:spcPct val="900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1pPr>
      <a:lvl2pPr marL="457154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2pPr>
      <a:lvl3pPr marL="914309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3pPr>
      <a:lvl4pPr marL="1371462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4pPr>
      <a:lvl5pPr marL="1828616" indent="0" algn="l" defTabSz="914309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Futura PT Book" panose="020B0502020204020303" pitchFamily="34" charset="-52"/>
          <a:ea typeface="+mn-ea"/>
          <a:cs typeface="+mn-cs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svg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BDDC8-5D5A-2114-B44F-ED00B4432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63" y="682555"/>
            <a:ext cx="4983686" cy="54928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6F48DD4-169D-90D3-07AC-9A27FEE2A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11" y="2598067"/>
            <a:ext cx="673386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3600" b="1">
                <a:solidFill>
                  <a:schemeClr val="bg1"/>
                </a:solidFill>
                <a:latin typeface="Nunito Sans" pitchFamily="2" charset="77"/>
                <a:ea typeface="Verdana" panose="020B0604030504040204" pitchFamily="34" charset="0"/>
              </a:defRPr>
            </a:lvl1pPr>
            <a:lvl2pPr marL="742950" indent="-285750">
              <a:defRPr sz="3600">
                <a:latin typeface="Lato Light"/>
              </a:defRPr>
            </a:lvl2pPr>
            <a:lvl3pPr marL="1143000" indent="-228600">
              <a:defRPr sz="3600">
                <a:latin typeface="Lato Light"/>
              </a:defRPr>
            </a:lvl3pPr>
            <a:lvl4pPr marL="1600200" indent="-228600">
              <a:defRPr sz="3600">
                <a:latin typeface="Lato Light"/>
              </a:defRPr>
            </a:lvl4pPr>
            <a:lvl5pPr marL="2057400" indent="-228600">
              <a:defRPr sz="3600"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/>
              </a:defRPr>
            </a:lvl9pPr>
          </a:lstStyle>
          <a:p>
            <a:pPr algn="l"/>
            <a:r>
              <a:rPr lang="ru-RU" dirty="0"/>
              <a:t>Основы программирования на языке Assembler под архитектуру RISC-V</a:t>
            </a:r>
            <a:endParaRPr lang="en-US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F09B182-6600-B82D-B795-E249332F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11" y="5713907"/>
            <a:ext cx="8718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itchFamily="2" charset="77"/>
                <a:ea typeface="Montserrat" charset="0"/>
                <a:cs typeface="Montserrat" charset="0"/>
              </a:rPr>
              <a:t>ХХ ХХХХХ 202Х</a:t>
            </a:r>
            <a:r>
              <a:rPr lang="ru-RU" sz="1600" dirty="0">
                <a:solidFill>
                  <a:srgbClr val="FFFFFF"/>
                </a:solidFill>
                <a:latin typeface="Nunito Sans" pitchFamily="2" charset="77"/>
                <a:ea typeface="Montserrat" charset="0"/>
                <a:cs typeface="Montserrat" charset="0"/>
              </a:rPr>
              <a:t> г</a:t>
            </a:r>
            <a:r>
              <a:rPr lang="ru-RU" sz="2399" dirty="0">
                <a:solidFill>
                  <a:srgbClr val="FFFFFF"/>
                </a:solidFill>
                <a:latin typeface="Nunito Sans" pitchFamily="2" charset="77"/>
                <a:ea typeface="Montserrat" charset="0"/>
                <a:cs typeface="Montserrat" charset="0"/>
              </a:rPr>
              <a:t>.</a:t>
            </a:r>
            <a:endParaRPr kumimoji="0" lang="ru-RU" sz="2399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15BBB-796C-7390-5446-B6D3BD624643}"/>
              </a:ext>
            </a:extLst>
          </p:cNvPr>
          <p:cNvSpPr txBox="1"/>
          <p:nvPr/>
        </p:nvSpPr>
        <p:spPr>
          <a:xfrm>
            <a:off x="542011" y="4708313"/>
            <a:ext cx="364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unito Sans" pitchFamily="2" charset="-52"/>
              </a:rPr>
              <a:t>Булах Дмитрий Александрович</a:t>
            </a:r>
          </a:p>
          <a:p>
            <a:r>
              <a:rPr lang="ru-RU" dirty="0">
                <a:solidFill>
                  <a:schemeClr val="bg1"/>
                </a:solidFill>
                <a:latin typeface="Nunito Sans" pitchFamily="2" charset="-52"/>
              </a:rPr>
              <a:t>НИУ МИЭТ</a:t>
            </a:r>
          </a:p>
        </p:txBody>
      </p:sp>
    </p:spTree>
    <p:extLst>
      <p:ext uri="{BB962C8B-B14F-4D97-AF65-F5344CB8AC3E}">
        <p14:creationId xmlns:p14="http://schemas.microsoft.com/office/powerpoint/2010/main" val="2660974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418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Целочисленные регистры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7607D-CD7B-3F87-8F7C-89B9767954B6}"/>
              </a:ext>
            </a:extLst>
          </p:cNvPr>
          <p:cNvSpPr txBox="1"/>
          <p:nvPr/>
        </p:nvSpPr>
        <p:spPr>
          <a:xfrm>
            <a:off x="1656364" y="1099130"/>
            <a:ext cx="243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Программный счётчик</a:t>
            </a:r>
            <a:r>
              <a:rPr lang="en-US" sz="1400" dirty="0">
                <a:latin typeface="Nunito Sans" pitchFamily="2" charset="-52"/>
              </a:rPr>
              <a:t> (Program Counter, PC)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EF1C3-92B1-A4D3-7DD8-BDF7D254657A}"/>
              </a:ext>
            </a:extLst>
          </p:cNvPr>
          <p:cNvSpPr txBox="1"/>
          <p:nvPr/>
        </p:nvSpPr>
        <p:spPr>
          <a:xfrm>
            <a:off x="1480969" y="3368865"/>
            <a:ext cx="2327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Пользовательские регистры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3E3393-AEC2-E51F-11E4-0CD84E6062E6}"/>
              </a:ext>
            </a:extLst>
          </p:cNvPr>
          <p:cNvSpPr/>
          <p:nvPr/>
        </p:nvSpPr>
        <p:spPr>
          <a:xfrm>
            <a:off x="7552530" y="169644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Nunito Sans" pitchFamily="2" charset="-52"/>
              </a:rPr>
              <a:t>x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0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7689C7-D9EF-BEA4-20D5-3198893DAF30}"/>
              </a:ext>
            </a:extLst>
          </p:cNvPr>
          <p:cNvSpPr/>
          <p:nvPr/>
        </p:nvSpPr>
        <p:spPr>
          <a:xfrm>
            <a:off x="7552530" y="193030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0DF6BD-968E-2BF3-116D-684F5727560C}"/>
              </a:ext>
            </a:extLst>
          </p:cNvPr>
          <p:cNvSpPr/>
          <p:nvPr/>
        </p:nvSpPr>
        <p:spPr>
          <a:xfrm>
            <a:off x="7552530" y="216417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FC618D3-0279-A5ED-508D-298F51CCB36B}"/>
              </a:ext>
            </a:extLst>
          </p:cNvPr>
          <p:cNvSpPr/>
          <p:nvPr/>
        </p:nvSpPr>
        <p:spPr>
          <a:xfrm>
            <a:off x="7552530" y="286576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D96830-0A54-1F73-A444-E5409F4790A3}"/>
              </a:ext>
            </a:extLst>
          </p:cNvPr>
          <p:cNvSpPr/>
          <p:nvPr/>
        </p:nvSpPr>
        <p:spPr>
          <a:xfrm>
            <a:off x="7552530" y="309963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99D26-4A49-02BD-7DC6-80103095CE00}"/>
              </a:ext>
            </a:extLst>
          </p:cNvPr>
          <p:cNvSpPr txBox="1"/>
          <p:nvPr/>
        </p:nvSpPr>
        <p:spPr>
          <a:xfrm>
            <a:off x="7838048" y="24964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…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8D236E7-5E10-D01F-1012-339652D44D9F}"/>
              </a:ext>
            </a:extLst>
          </p:cNvPr>
          <p:cNvSpPr/>
          <p:nvPr/>
        </p:nvSpPr>
        <p:spPr>
          <a:xfrm>
            <a:off x="7552530" y="333349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x14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DBE5B8-536E-1617-6D65-B27EE1CE48CD}"/>
              </a:ext>
            </a:extLst>
          </p:cNvPr>
          <p:cNvSpPr/>
          <p:nvPr/>
        </p:nvSpPr>
        <p:spPr>
          <a:xfrm>
            <a:off x="7552530" y="356736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x15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49C99A-5E24-7CEF-DC5F-679B4AA86098}"/>
              </a:ext>
            </a:extLst>
          </p:cNvPr>
          <p:cNvSpPr/>
          <p:nvPr/>
        </p:nvSpPr>
        <p:spPr>
          <a:xfrm>
            <a:off x="7552530" y="239803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</a:t>
            </a:r>
            <a:r>
              <a:rPr lang="ru-RU" sz="900" dirty="0">
                <a:solidFill>
                  <a:schemeClr val="tx1"/>
                </a:solidFill>
                <a:latin typeface="Nunito Sans" pitchFamily="2" charset="-52"/>
              </a:rPr>
              <a:t>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B32A8B0-953E-B8AF-572D-C5B0E02CAE8A}"/>
              </a:ext>
            </a:extLst>
          </p:cNvPr>
          <p:cNvSpPr/>
          <p:nvPr/>
        </p:nvSpPr>
        <p:spPr>
          <a:xfrm>
            <a:off x="6638130" y="1696298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76F322C-3301-2E8E-D1F3-C23E967FA085}"/>
              </a:ext>
            </a:extLst>
          </p:cNvPr>
          <p:cNvSpPr/>
          <p:nvPr/>
        </p:nvSpPr>
        <p:spPr>
          <a:xfrm>
            <a:off x="6638130" y="1930286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1D572F-99E1-1D06-BF50-B9D1373F4FC9}"/>
              </a:ext>
            </a:extLst>
          </p:cNvPr>
          <p:cNvSpPr/>
          <p:nvPr/>
        </p:nvSpPr>
        <p:spPr>
          <a:xfrm>
            <a:off x="6638130" y="2164174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9DF98A2-985B-CD7F-06A4-804A8857AC8F}"/>
              </a:ext>
            </a:extLst>
          </p:cNvPr>
          <p:cNvSpPr/>
          <p:nvPr/>
        </p:nvSpPr>
        <p:spPr>
          <a:xfrm>
            <a:off x="6638130" y="2398039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52E5E83-1092-769C-D29A-EB48C90983DD}"/>
              </a:ext>
            </a:extLst>
          </p:cNvPr>
          <p:cNvSpPr/>
          <p:nvPr/>
        </p:nvSpPr>
        <p:spPr>
          <a:xfrm>
            <a:off x="6638130" y="2865769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7532201-7B61-8803-03DC-93DE0BE95751}"/>
              </a:ext>
            </a:extLst>
          </p:cNvPr>
          <p:cNvSpPr/>
          <p:nvPr/>
        </p:nvSpPr>
        <p:spPr>
          <a:xfrm>
            <a:off x="6638130" y="3099757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6CD5482-A288-CBF8-D374-D1FF5377397E}"/>
              </a:ext>
            </a:extLst>
          </p:cNvPr>
          <p:cNvSpPr/>
          <p:nvPr/>
        </p:nvSpPr>
        <p:spPr>
          <a:xfrm>
            <a:off x="6638130" y="3333645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B791FD9-DD89-8695-E616-1A58E612DEF2}"/>
              </a:ext>
            </a:extLst>
          </p:cNvPr>
          <p:cNvSpPr/>
          <p:nvPr/>
        </p:nvSpPr>
        <p:spPr>
          <a:xfrm>
            <a:off x="6638130" y="3567510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91737A-978E-D04F-99D0-BE9C4A6930BD}"/>
              </a:ext>
            </a:extLst>
          </p:cNvPr>
          <p:cNvSpPr txBox="1"/>
          <p:nvPr/>
        </p:nvSpPr>
        <p:spPr>
          <a:xfrm>
            <a:off x="8573373" y="2655717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RV32E</a:t>
            </a:r>
            <a:endParaRPr lang="ru-RU" sz="1200" dirty="0">
              <a:latin typeface="Nunito Sans" pitchFamily="2" charset="-52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A90AB37-13C0-1177-9146-1FE203FCA442}"/>
              </a:ext>
            </a:extLst>
          </p:cNvPr>
          <p:cNvSpPr/>
          <p:nvPr/>
        </p:nvSpPr>
        <p:spPr>
          <a:xfrm>
            <a:off x="4809330" y="1696298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9CD1E27-A055-40C5-439E-D34AAFB34B57}"/>
              </a:ext>
            </a:extLst>
          </p:cNvPr>
          <p:cNvSpPr/>
          <p:nvPr/>
        </p:nvSpPr>
        <p:spPr>
          <a:xfrm>
            <a:off x="4809330" y="1930451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0200040-1B33-8BF0-4224-6620D29C5D17}"/>
              </a:ext>
            </a:extLst>
          </p:cNvPr>
          <p:cNvSpPr/>
          <p:nvPr/>
        </p:nvSpPr>
        <p:spPr>
          <a:xfrm>
            <a:off x="4809330" y="2163874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9AFB01F-9360-5C01-E1B3-28AA388AD695}"/>
              </a:ext>
            </a:extLst>
          </p:cNvPr>
          <p:cNvSpPr/>
          <p:nvPr/>
        </p:nvSpPr>
        <p:spPr>
          <a:xfrm>
            <a:off x="4809330" y="2398027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BCB6643-2733-3AE4-1853-1556D09B16CA}"/>
              </a:ext>
            </a:extLst>
          </p:cNvPr>
          <p:cNvSpPr/>
          <p:nvPr/>
        </p:nvSpPr>
        <p:spPr>
          <a:xfrm>
            <a:off x="4809330" y="2865769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DAE22B6-1D82-4F4D-282D-77D5EE10AC0B}"/>
              </a:ext>
            </a:extLst>
          </p:cNvPr>
          <p:cNvSpPr/>
          <p:nvPr/>
        </p:nvSpPr>
        <p:spPr>
          <a:xfrm>
            <a:off x="4809330" y="3099922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9A41695-F846-65D6-CBA5-DDFCD2F9AD66}"/>
              </a:ext>
            </a:extLst>
          </p:cNvPr>
          <p:cNvSpPr/>
          <p:nvPr/>
        </p:nvSpPr>
        <p:spPr>
          <a:xfrm>
            <a:off x="4809330" y="3333345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23EED74-742B-BD71-2B82-17F2BE616B49}"/>
              </a:ext>
            </a:extLst>
          </p:cNvPr>
          <p:cNvSpPr/>
          <p:nvPr/>
        </p:nvSpPr>
        <p:spPr>
          <a:xfrm>
            <a:off x="4809330" y="3567498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E3E5B9BC-16E4-10B1-05DF-2BEB3F2C5EF7}"/>
              </a:ext>
            </a:extLst>
          </p:cNvPr>
          <p:cNvSpPr/>
          <p:nvPr/>
        </p:nvSpPr>
        <p:spPr>
          <a:xfrm>
            <a:off x="7552530" y="1314958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PC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E9ABCB8-2B8A-B43F-28EA-A4BEAAD0C6B6}"/>
              </a:ext>
            </a:extLst>
          </p:cNvPr>
          <p:cNvSpPr/>
          <p:nvPr/>
        </p:nvSpPr>
        <p:spPr>
          <a:xfrm>
            <a:off x="6638130" y="1314812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4AB3334-CEAF-ED02-4F99-B1DB6EE00743}"/>
              </a:ext>
            </a:extLst>
          </p:cNvPr>
          <p:cNvSpPr/>
          <p:nvPr/>
        </p:nvSpPr>
        <p:spPr>
          <a:xfrm>
            <a:off x="4809330" y="1314812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4A275770-44AB-A7B3-8E84-B9EAD5D08120}"/>
              </a:ext>
            </a:extLst>
          </p:cNvPr>
          <p:cNvCxnSpPr>
            <a:cxnSpLocks/>
          </p:cNvCxnSpPr>
          <p:nvPr/>
        </p:nvCxnSpPr>
        <p:spPr>
          <a:xfrm>
            <a:off x="4686351" y="1595593"/>
            <a:ext cx="40799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E350DDB-5682-7CA5-01E6-8CA098521C95}"/>
              </a:ext>
            </a:extLst>
          </p:cNvPr>
          <p:cNvSpPr/>
          <p:nvPr/>
        </p:nvSpPr>
        <p:spPr>
          <a:xfrm>
            <a:off x="7552530" y="3801229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x16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7981ACC-5EE3-64AD-820D-7BEC4563C9C5}"/>
              </a:ext>
            </a:extLst>
          </p:cNvPr>
          <p:cNvSpPr/>
          <p:nvPr/>
        </p:nvSpPr>
        <p:spPr>
          <a:xfrm>
            <a:off x="7552530" y="4035094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x17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859E228-2BAC-983D-80B8-C5BAE3184E2E}"/>
              </a:ext>
            </a:extLst>
          </p:cNvPr>
          <p:cNvSpPr/>
          <p:nvPr/>
        </p:nvSpPr>
        <p:spPr>
          <a:xfrm>
            <a:off x="7552530" y="4501163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x28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56EDF424-6D56-636E-8CF5-E88467AD2B11}"/>
              </a:ext>
            </a:extLst>
          </p:cNvPr>
          <p:cNvSpPr/>
          <p:nvPr/>
        </p:nvSpPr>
        <p:spPr>
          <a:xfrm>
            <a:off x="7552530" y="4735028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x29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399D9D-ECF2-53C3-0E46-52286D1ECF3B}"/>
              </a:ext>
            </a:extLst>
          </p:cNvPr>
          <p:cNvSpPr txBox="1"/>
          <p:nvPr/>
        </p:nvSpPr>
        <p:spPr>
          <a:xfrm>
            <a:off x="7838048" y="41290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…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B00001C7-897F-37A4-1D86-0B8461EC7AED}"/>
              </a:ext>
            </a:extLst>
          </p:cNvPr>
          <p:cNvSpPr/>
          <p:nvPr/>
        </p:nvSpPr>
        <p:spPr>
          <a:xfrm>
            <a:off x="7552530" y="4968893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x30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0FFACB32-7BCC-05CE-4E2B-FB9D6977DE39}"/>
              </a:ext>
            </a:extLst>
          </p:cNvPr>
          <p:cNvSpPr/>
          <p:nvPr/>
        </p:nvSpPr>
        <p:spPr>
          <a:xfrm>
            <a:off x="7552530" y="5202758"/>
            <a:ext cx="914400" cy="17299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x31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713A2941-5B04-F42E-932A-8B612D1C879A}"/>
              </a:ext>
            </a:extLst>
          </p:cNvPr>
          <p:cNvSpPr/>
          <p:nvPr/>
        </p:nvSpPr>
        <p:spPr>
          <a:xfrm>
            <a:off x="6638130" y="3801083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41A8DDF-18BF-CF67-5934-79465B4EDA1D}"/>
              </a:ext>
            </a:extLst>
          </p:cNvPr>
          <p:cNvSpPr/>
          <p:nvPr/>
        </p:nvSpPr>
        <p:spPr>
          <a:xfrm>
            <a:off x="6638130" y="4035071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4CDA0C4-B73E-F973-D9F7-3DD5181F386A}"/>
              </a:ext>
            </a:extLst>
          </p:cNvPr>
          <p:cNvSpPr/>
          <p:nvPr/>
        </p:nvSpPr>
        <p:spPr>
          <a:xfrm>
            <a:off x="6638130" y="4501163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1ED72C2-5420-6614-2561-6B0B26A78502}"/>
              </a:ext>
            </a:extLst>
          </p:cNvPr>
          <p:cNvSpPr/>
          <p:nvPr/>
        </p:nvSpPr>
        <p:spPr>
          <a:xfrm>
            <a:off x="6638130" y="4735151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4BE44C71-7F73-E64D-689A-A2594DAA181B}"/>
              </a:ext>
            </a:extLst>
          </p:cNvPr>
          <p:cNvSpPr/>
          <p:nvPr/>
        </p:nvSpPr>
        <p:spPr>
          <a:xfrm>
            <a:off x="6638130" y="4969039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40A22FFE-B52C-2769-4A06-A0168FF4FD63}"/>
              </a:ext>
            </a:extLst>
          </p:cNvPr>
          <p:cNvSpPr/>
          <p:nvPr/>
        </p:nvSpPr>
        <p:spPr>
          <a:xfrm>
            <a:off x="6638130" y="5202904"/>
            <a:ext cx="914400" cy="172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EA40EBDF-E36D-E442-021C-9B7172973FCE}"/>
              </a:ext>
            </a:extLst>
          </p:cNvPr>
          <p:cNvSpPr/>
          <p:nvPr/>
        </p:nvSpPr>
        <p:spPr>
          <a:xfrm>
            <a:off x="4809330" y="3801083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C7E72B68-EF85-D32A-D822-B79724AD3C07}"/>
              </a:ext>
            </a:extLst>
          </p:cNvPr>
          <p:cNvSpPr/>
          <p:nvPr/>
        </p:nvSpPr>
        <p:spPr>
          <a:xfrm>
            <a:off x="4809330" y="4035236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7F97A8F7-8B85-A864-E5AE-D2C11896CDA2}"/>
              </a:ext>
            </a:extLst>
          </p:cNvPr>
          <p:cNvSpPr/>
          <p:nvPr/>
        </p:nvSpPr>
        <p:spPr>
          <a:xfrm>
            <a:off x="4809330" y="4501163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7AA670F7-F335-A06E-9F12-92DC7244037E}"/>
              </a:ext>
            </a:extLst>
          </p:cNvPr>
          <p:cNvSpPr/>
          <p:nvPr/>
        </p:nvSpPr>
        <p:spPr>
          <a:xfrm>
            <a:off x="4809330" y="4735316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13D5E4C3-D3B5-72D0-BF80-534DD1D34436}"/>
              </a:ext>
            </a:extLst>
          </p:cNvPr>
          <p:cNvSpPr/>
          <p:nvPr/>
        </p:nvSpPr>
        <p:spPr>
          <a:xfrm>
            <a:off x="4809330" y="4968739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30151AE2-B0DE-C416-4FA8-D07CA9FCA4FC}"/>
              </a:ext>
            </a:extLst>
          </p:cNvPr>
          <p:cNvSpPr/>
          <p:nvPr/>
        </p:nvSpPr>
        <p:spPr>
          <a:xfrm>
            <a:off x="4809330" y="5202892"/>
            <a:ext cx="1828800" cy="172995"/>
          </a:xfrm>
          <a:prstGeom prst="rect">
            <a:avLst/>
          </a:prstGeom>
          <a:solidFill>
            <a:srgbClr val="C4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9A2A121A-1F8F-743D-7D40-E116E347646A}"/>
              </a:ext>
            </a:extLst>
          </p:cNvPr>
          <p:cNvCxnSpPr>
            <a:cxnSpLocks/>
          </p:cNvCxnSpPr>
          <p:nvPr/>
        </p:nvCxnSpPr>
        <p:spPr>
          <a:xfrm>
            <a:off x="4686351" y="3762128"/>
            <a:ext cx="40799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92C757C0-F8F6-589C-6EBA-BEFBF819352E}"/>
              </a:ext>
            </a:extLst>
          </p:cNvPr>
          <p:cNvCxnSpPr/>
          <p:nvPr/>
        </p:nvCxnSpPr>
        <p:spPr>
          <a:xfrm>
            <a:off x="8573373" y="1696298"/>
            <a:ext cx="0" cy="2044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8BD9C84-AF02-F35C-56A8-8A6CBC97D7F6}"/>
              </a:ext>
            </a:extLst>
          </p:cNvPr>
          <p:cNvSpPr txBox="1"/>
          <p:nvPr/>
        </p:nvSpPr>
        <p:spPr>
          <a:xfrm>
            <a:off x="8319777" y="1082753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8C11675-A524-CB7A-911B-9E06D5EBD203}"/>
              </a:ext>
            </a:extLst>
          </p:cNvPr>
          <p:cNvSpPr txBox="1"/>
          <p:nvPr/>
        </p:nvSpPr>
        <p:spPr>
          <a:xfrm>
            <a:off x="7425732" y="1093942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621D81-7311-BAE8-3BF0-3DFED7E34427}"/>
              </a:ext>
            </a:extLst>
          </p:cNvPr>
          <p:cNvSpPr txBox="1"/>
          <p:nvPr/>
        </p:nvSpPr>
        <p:spPr>
          <a:xfrm>
            <a:off x="6489829" y="1088945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63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F6206F-18FD-4DDA-3DB9-2D4F9DD97D7B}"/>
              </a:ext>
            </a:extLst>
          </p:cNvPr>
          <p:cNvSpPr txBox="1"/>
          <p:nvPr/>
        </p:nvSpPr>
        <p:spPr>
          <a:xfrm>
            <a:off x="4647943" y="1077239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953AB3-8B92-BD70-E468-09922ADF8E6F}"/>
              </a:ext>
            </a:extLst>
          </p:cNvPr>
          <p:cNvSpPr txBox="1"/>
          <p:nvPr/>
        </p:nvSpPr>
        <p:spPr>
          <a:xfrm>
            <a:off x="7723932" y="544411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RV32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D7DCD3AD-0DA1-B4A1-87D6-61654F05FC08}"/>
              </a:ext>
            </a:extLst>
          </p:cNvPr>
          <p:cNvCxnSpPr>
            <a:cxnSpLocks/>
          </p:cNvCxnSpPr>
          <p:nvPr/>
        </p:nvCxnSpPr>
        <p:spPr>
          <a:xfrm flipH="1">
            <a:off x="7552530" y="5481565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CADA9BD-8432-533F-6D65-7D498104162A}"/>
              </a:ext>
            </a:extLst>
          </p:cNvPr>
          <p:cNvSpPr txBox="1"/>
          <p:nvPr/>
        </p:nvSpPr>
        <p:spPr>
          <a:xfrm>
            <a:off x="7288506" y="5714239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RV64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A8B5FA00-8361-DAEE-9748-C1D24E077B33}"/>
              </a:ext>
            </a:extLst>
          </p:cNvPr>
          <p:cNvCxnSpPr>
            <a:cxnSpLocks/>
          </p:cNvCxnSpPr>
          <p:nvPr/>
        </p:nvCxnSpPr>
        <p:spPr>
          <a:xfrm flipH="1">
            <a:off x="6638130" y="5751694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ADA3A654-8505-7566-CB24-1911A85F3AFC}"/>
              </a:ext>
            </a:extLst>
          </p:cNvPr>
          <p:cNvCxnSpPr>
            <a:cxnSpLocks/>
          </p:cNvCxnSpPr>
          <p:nvPr/>
        </p:nvCxnSpPr>
        <p:spPr>
          <a:xfrm flipV="1">
            <a:off x="7552530" y="5421629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031F8810-47A1-A848-82DC-DAE320964B95}"/>
              </a:ext>
            </a:extLst>
          </p:cNvPr>
          <p:cNvCxnSpPr>
            <a:cxnSpLocks/>
          </p:cNvCxnSpPr>
          <p:nvPr/>
        </p:nvCxnSpPr>
        <p:spPr>
          <a:xfrm flipV="1">
            <a:off x="8466930" y="5421629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08A906A3-9778-EED6-A932-D79D6C34A98A}"/>
              </a:ext>
            </a:extLst>
          </p:cNvPr>
          <p:cNvCxnSpPr>
            <a:cxnSpLocks/>
          </p:cNvCxnSpPr>
          <p:nvPr/>
        </p:nvCxnSpPr>
        <p:spPr>
          <a:xfrm flipV="1">
            <a:off x="8466930" y="5691758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E22D1C57-81B1-9C25-437F-0D6E13145D76}"/>
              </a:ext>
            </a:extLst>
          </p:cNvPr>
          <p:cNvCxnSpPr>
            <a:cxnSpLocks/>
          </p:cNvCxnSpPr>
          <p:nvPr/>
        </p:nvCxnSpPr>
        <p:spPr>
          <a:xfrm flipV="1">
            <a:off x="6638230" y="5691758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21CB184-00FF-772B-4374-49EC6F17A5A7}"/>
              </a:ext>
            </a:extLst>
          </p:cNvPr>
          <p:cNvSpPr txBox="1"/>
          <p:nvPr/>
        </p:nvSpPr>
        <p:spPr>
          <a:xfrm>
            <a:off x="6315101" y="603335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Nunito Sans" pitchFamily="2" charset="-52"/>
              </a:rPr>
              <a:t>RV128</a:t>
            </a:r>
            <a:endParaRPr lang="ru-RU" sz="1200" dirty="0">
              <a:latin typeface="Nunito Sans" pitchFamily="2" charset="-52"/>
            </a:endParaRPr>
          </a:p>
        </p:txBody>
      </p: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2E33F4DC-FCF5-FC13-9A63-546D78A166FD}"/>
              </a:ext>
            </a:extLst>
          </p:cNvPr>
          <p:cNvCxnSpPr>
            <a:cxnSpLocks/>
          </p:cNvCxnSpPr>
          <p:nvPr/>
        </p:nvCxnSpPr>
        <p:spPr>
          <a:xfrm flipH="1">
            <a:off x="4845742" y="6074077"/>
            <a:ext cx="3621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D7189FDD-C50A-DEF1-DEBD-8C607840E862}"/>
              </a:ext>
            </a:extLst>
          </p:cNvPr>
          <p:cNvCxnSpPr>
            <a:cxnSpLocks/>
          </p:cNvCxnSpPr>
          <p:nvPr/>
        </p:nvCxnSpPr>
        <p:spPr>
          <a:xfrm flipV="1">
            <a:off x="8466930" y="6014141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>
            <a:extLst>
              <a:ext uri="{FF2B5EF4-FFF2-40B4-BE49-F238E27FC236}">
                <a16:creationId xmlns:a16="http://schemas.microsoft.com/office/drawing/2014/main" id="{E8CFEC03-F7F3-252D-BFD2-FFB51235549C}"/>
              </a:ext>
            </a:extLst>
          </p:cNvPr>
          <p:cNvCxnSpPr>
            <a:cxnSpLocks/>
          </p:cNvCxnSpPr>
          <p:nvPr/>
        </p:nvCxnSpPr>
        <p:spPr>
          <a:xfrm flipV="1">
            <a:off x="4845742" y="6014141"/>
            <a:ext cx="0" cy="5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DEFADD25-9EF8-4FF9-80AE-6281AC9773C5}"/>
              </a:ext>
            </a:extLst>
          </p:cNvPr>
          <p:cNvSpPr/>
          <p:nvPr/>
        </p:nvSpPr>
        <p:spPr>
          <a:xfrm>
            <a:off x="4053034" y="1236915"/>
            <a:ext cx="178299" cy="250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Левая фигурная скобка 78">
            <a:extLst>
              <a:ext uri="{FF2B5EF4-FFF2-40B4-BE49-F238E27FC236}">
                <a16:creationId xmlns:a16="http://schemas.microsoft.com/office/drawing/2014/main" id="{73DB5989-5E81-4A6F-B146-62C10DCEBE3C}"/>
              </a:ext>
            </a:extLst>
          </p:cNvPr>
          <p:cNvSpPr/>
          <p:nvPr/>
        </p:nvSpPr>
        <p:spPr>
          <a:xfrm>
            <a:off x="4051408" y="1696297"/>
            <a:ext cx="192739" cy="3679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77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875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Двоичный интерфейс приложений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Application Binary Interface, ABI)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B0FD50-03D7-C7EC-B928-30ADCD25D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53905"/>
              </p:ext>
            </p:extLst>
          </p:nvPr>
        </p:nvGraphicFramePr>
        <p:xfrm>
          <a:off x="608094" y="1620832"/>
          <a:ext cx="1057284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85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2202421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4243353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  <a:gridCol w="3222887">
                  <a:extLst>
                    <a:ext uri="{9D8B030D-6E8A-4147-A177-3AD203B41FA5}">
                      <a16:colId xmlns:a16="http://schemas.microsoft.com/office/drawing/2014/main" val="1491599778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20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20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 (что хранит)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Кто сохраняет состояние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x0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zero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Всегда 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ra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Адрес возврата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x2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err="1">
                          <a:latin typeface="Nunito Sans" pitchFamily="2" charset="77"/>
                        </a:rPr>
                        <a:t>sp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Указатель на вершину стека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gp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Глобальный указатель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tp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Указатель потока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—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6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5-</a:t>
                      </a:r>
                      <a:r>
                        <a:rPr lang="en-US" sz="120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200" b="0" i="0" dirty="0">
                          <a:latin typeface="Nunito Sans" pitchFamily="2" charset="77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t0-t2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x8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s0/</a:t>
                      </a:r>
                      <a:r>
                        <a:rPr lang="en-US" sz="120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fp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Сохраняемые регистры/указатель фрейма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40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x9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Сохраняемый 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0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x10, x11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a0, a1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функций/возвращаемые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57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x12-x17</a:t>
                      </a:r>
                      <a:endParaRPr lang="ru-RU" sz="120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a2-a7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Аргументы функций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2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x18-x27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s2-s11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Сохраняемые регистры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Вызываемая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x28-x31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Nunito Sans" pitchFamily="2" charset="77"/>
                        </a:rPr>
                        <a:t>t3-t6</a:t>
                      </a:r>
                      <a:endParaRPr lang="ru-RU" sz="120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dirty="0">
                          <a:latin typeface="Nunito Sans" pitchFamily="2" charset="77"/>
                        </a:rPr>
                        <a:t>Вызывающая подпрограмма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537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C752E64-C6BE-CE1D-267B-9E76BC048605}"/>
              </a:ext>
            </a:extLst>
          </p:cNvPr>
          <p:cNvSpPr txBox="1"/>
          <p:nvPr/>
        </p:nvSpPr>
        <p:spPr>
          <a:xfrm>
            <a:off x="619088" y="1084456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Регистры для работы с целыми числами</a:t>
            </a:r>
          </a:p>
        </p:txBody>
      </p:sp>
    </p:spTree>
    <p:extLst>
      <p:ext uri="{BB962C8B-B14F-4D97-AF65-F5344CB8AC3E}">
        <p14:creationId xmlns:p14="http://schemas.microsoft.com/office/powerpoint/2010/main" val="389214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655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Форматы кодирования инструкций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4598FB-DABF-3B34-9CC3-79627D4D4192}"/>
              </a:ext>
            </a:extLst>
          </p:cNvPr>
          <p:cNvSpPr/>
          <p:nvPr/>
        </p:nvSpPr>
        <p:spPr>
          <a:xfrm>
            <a:off x="7577770" y="1708815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1F122E-6EEA-658F-E97B-EC4FAD7D4127}"/>
              </a:ext>
            </a:extLst>
          </p:cNvPr>
          <p:cNvSpPr/>
          <p:nvPr/>
        </p:nvSpPr>
        <p:spPr>
          <a:xfrm>
            <a:off x="6139660" y="170881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5B7E82-DA80-4A53-0BBF-1DD8212335CF}"/>
              </a:ext>
            </a:extLst>
          </p:cNvPr>
          <p:cNvSpPr/>
          <p:nvPr/>
        </p:nvSpPr>
        <p:spPr>
          <a:xfrm>
            <a:off x="5419660" y="1708815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93964E-5858-BA6C-FCC8-8C0AB649B3EF}"/>
              </a:ext>
            </a:extLst>
          </p:cNvPr>
          <p:cNvSpPr/>
          <p:nvPr/>
        </p:nvSpPr>
        <p:spPr>
          <a:xfrm>
            <a:off x="3981550" y="170881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095060-47C4-5D37-E801-5DBA6D8974DE}"/>
              </a:ext>
            </a:extLst>
          </p:cNvPr>
          <p:cNvSpPr/>
          <p:nvPr/>
        </p:nvSpPr>
        <p:spPr>
          <a:xfrm>
            <a:off x="2541550" y="1708816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5D0A8D-0B49-C7D5-20C6-157D4DBE4D25}"/>
              </a:ext>
            </a:extLst>
          </p:cNvPr>
          <p:cNvSpPr/>
          <p:nvPr/>
        </p:nvSpPr>
        <p:spPr>
          <a:xfrm>
            <a:off x="381550" y="1708816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funct7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DC6DB-6C27-3AB0-54C5-D7569E5646DB}"/>
              </a:ext>
            </a:extLst>
          </p:cNvPr>
          <p:cNvSpPr txBox="1"/>
          <p:nvPr/>
        </p:nvSpPr>
        <p:spPr>
          <a:xfrm>
            <a:off x="9602478" y="1466794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EEE24-0165-C6E6-78F6-F18BCE3E9458}"/>
              </a:ext>
            </a:extLst>
          </p:cNvPr>
          <p:cNvSpPr txBox="1"/>
          <p:nvPr/>
        </p:nvSpPr>
        <p:spPr>
          <a:xfrm>
            <a:off x="7515265" y="1460164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50F5D-7949-1578-93B6-2AB67E89D567}"/>
              </a:ext>
            </a:extLst>
          </p:cNvPr>
          <p:cNvSpPr txBox="1"/>
          <p:nvPr/>
        </p:nvSpPr>
        <p:spPr>
          <a:xfrm>
            <a:off x="7388467" y="1461280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2C3C9-AB63-FC06-9EDE-7C0E4FDD8743}"/>
              </a:ext>
            </a:extLst>
          </p:cNvPr>
          <p:cNvSpPr txBox="1"/>
          <p:nvPr/>
        </p:nvSpPr>
        <p:spPr>
          <a:xfrm>
            <a:off x="6085736" y="146679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2F2EA-DE0A-72E0-2AB0-5670DA6BB6BE}"/>
              </a:ext>
            </a:extLst>
          </p:cNvPr>
          <p:cNvSpPr txBox="1"/>
          <p:nvPr/>
        </p:nvSpPr>
        <p:spPr>
          <a:xfrm>
            <a:off x="5880535" y="146679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AF5DD-3302-5335-1A58-07794E5619BD}"/>
              </a:ext>
            </a:extLst>
          </p:cNvPr>
          <p:cNvSpPr txBox="1"/>
          <p:nvPr/>
        </p:nvSpPr>
        <p:spPr>
          <a:xfrm>
            <a:off x="5352810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F6F15-6D99-3645-1057-A5D4B588F5CE}"/>
              </a:ext>
            </a:extLst>
          </p:cNvPr>
          <p:cNvSpPr txBox="1"/>
          <p:nvPr/>
        </p:nvSpPr>
        <p:spPr>
          <a:xfrm>
            <a:off x="5139035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B1C4F-2F9C-64AC-2CCC-A60404A0E7CE}"/>
              </a:ext>
            </a:extLst>
          </p:cNvPr>
          <p:cNvSpPr txBox="1"/>
          <p:nvPr/>
        </p:nvSpPr>
        <p:spPr>
          <a:xfrm>
            <a:off x="3920120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41A54-5059-ACCC-7578-C76FB9CCD6B6}"/>
              </a:ext>
            </a:extLst>
          </p:cNvPr>
          <p:cNvSpPr txBox="1"/>
          <p:nvPr/>
        </p:nvSpPr>
        <p:spPr>
          <a:xfrm>
            <a:off x="3714919" y="1466738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F96C4-3C6F-65A6-6FC6-C1201AA7A361}"/>
              </a:ext>
            </a:extLst>
          </p:cNvPr>
          <p:cNvSpPr txBox="1"/>
          <p:nvPr/>
        </p:nvSpPr>
        <p:spPr>
          <a:xfrm>
            <a:off x="2490591" y="1460164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A51C9-9E31-4257-F2BB-5B833DF0E622}"/>
              </a:ext>
            </a:extLst>
          </p:cNvPr>
          <p:cNvSpPr txBox="1"/>
          <p:nvPr/>
        </p:nvSpPr>
        <p:spPr>
          <a:xfrm>
            <a:off x="2265930" y="1466738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F82D8-60C5-F989-7A48-BCABBCA6C45B}"/>
              </a:ext>
            </a:extLst>
          </p:cNvPr>
          <p:cNvSpPr txBox="1"/>
          <p:nvPr/>
        </p:nvSpPr>
        <p:spPr>
          <a:xfrm>
            <a:off x="311528" y="146079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AF38E9-C844-347B-E037-C4C5D557501C}"/>
              </a:ext>
            </a:extLst>
          </p:cNvPr>
          <p:cNvSpPr txBox="1"/>
          <p:nvPr/>
        </p:nvSpPr>
        <p:spPr>
          <a:xfrm>
            <a:off x="10142946" y="16647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R-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7CD5C85-739F-B80E-DE6F-F9A8F043C22F}"/>
              </a:ext>
            </a:extLst>
          </p:cNvPr>
          <p:cNvSpPr/>
          <p:nvPr/>
        </p:nvSpPr>
        <p:spPr>
          <a:xfrm>
            <a:off x="7577770" y="2232718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DB083A-CAEC-C2C5-9883-B2AD910B0E52}"/>
              </a:ext>
            </a:extLst>
          </p:cNvPr>
          <p:cNvSpPr/>
          <p:nvPr/>
        </p:nvSpPr>
        <p:spPr>
          <a:xfrm>
            <a:off x="6139660" y="2232718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DAA7D5B-9EE6-1D07-64B4-88F372ECBFDF}"/>
              </a:ext>
            </a:extLst>
          </p:cNvPr>
          <p:cNvSpPr/>
          <p:nvPr/>
        </p:nvSpPr>
        <p:spPr>
          <a:xfrm>
            <a:off x="5419660" y="2232718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6CFE014-9755-5D91-3518-BA8DCFDD93B7}"/>
              </a:ext>
            </a:extLst>
          </p:cNvPr>
          <p:cNvSpPr/>
          <p:nvPr/>
        </p:nvSpPr>
        <p:spPr>
          <a:xfrm>
            <a:off x="3981550" y="2232718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6541831-F98A-D811-FC73-84C0969E246D}"/>
              </a:ext>
            </a:extLst>
          </p:cNvPr>
          <p:cNvSpPr/>
          <p:nvPr/>
        </p:nvSpPr>
        <p:spPr>
          <a:xfrm>
            <a:off x="381550" y="2232719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7B213C-8B3C-46DB-EB36-E2B0B1FACCB8}"/>
              </a:ext>
            </a:extLst>
          </p:cNvPr>
          <p:cNvSpPr txBox="1"/>
          <p:nvPr/>
        </p:nvSpPr>
        <p:spPr>
          <a:xfrm>
            <a:off x="10142946" y="218867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I-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96DA105-CBEF-2CC6-47F9-57E63361CCEA}"/>
              </a:ext>
            </a:extLst>
          </p:cNvPr>
          <p:cNvSpPr/>
          <p:nvPr/>
        </p:nvSpPr>
        <p:spPr>
          <a:xfrm>
            <a:off x="7577770" y="2756619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89AC451-0241-781F-A4E0-BFDFEF166FD6}"/>
              </a:ext>
            </a:extLst>
          </p:cNvPr>
          <p:cNvSpPr/>
          <p:nvPr/>
        </p:nvSpPr>
        <p:spPr>
          <a:xfrm>
            <a:off x="6139660" y="2756619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[4:0]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2BB22E2-4911-F106-C0D4-8479CBE34022}"/>
              </a:ext>
            </a:extLst>
          </p:cNvPr>
          <p:cNvSpPr/>
          <p:nvPr/>
        </p:nvSpPr>
        <p:spPr>
          <a:xfrm>
            <a:off x="5419660" y="2756619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CA1FE14-E892-50B2-F6ED-453EEFED3AD4}"/>
              </a:ext>
            </a:extLst>
          </p:cNvPr>
          <p:cNvSpPr/>
          <p:nvPr/>
        </p:nvSpPr>
        <p:spPr>
          <a:xfrm>
            <a:off x="3981550" y="2756619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8D7D197-0331-40FC-FAAE-D43090D2FE32}"/>
              </a:ext>
            </a:extLst>
          </p:cNvPr>
          <p:cNvSpPr/>
          <p:nvPr/>
        </p:nvSpPr>
        <p:spPr>
          <a:xfrm>
            <a:off x="2541550" y="2756620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412550E-CE45-6D88-DDFC-B873EE4F358A}"/>
              </a:ext>
            </a:extLst>
          </p:cNvPr>
          <p:cNvSpPr/>
          <p:nvPr/>
        </p:nvSpPr>
        <p:spPr>
          <a:xfrm>
            <a:off x="381550" y="2756620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[11:5]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8CEBF-6FF8-690F-C22C-97E1701A0F55}"/>
              </a:ext>
            </a:extLst>
          </p:cNvPr>
          <p:cNvSpPr txBox="1"/>
          <p:nvPr/>
        </p:nvSpPr>
        <p:spPr>
          <a:xfrm>
            <a:off x="10142946" y="2712571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S-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8839706-65A4-3D7B-BCC2-DBBC798E028F}"/>
              </a:ext>
            </a:extLst>
          </p:cNvPr>
          <p:cNvSpPr/>
          <p:nvPr/>
        </p:nvSpPr>
        <p:spPr>
          <a:xfrm>
            <a:off x="7577770" y="3283372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C2CC2AF-3406-0203-815E-402289CD265F}"/>
              </a:ext>
            </a:extLst>
          </p:cNvPr>
          <p:cNvSpPr/>
          <p:nvPr/>
        </p:nvSpPr>
        <p:spPr>
          <a:xfrm>
            <a:off x="6139660" y="3283372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EF1AEF1-5DBC-349D-D830-1E6DE3715E17}"/>
              </a:ext>
            </a:extLst>
          </p:cNvPr>
          <p:cNvSpPr/>
          <p:nvPr/>
        </p:nvSpPr>
        <p:spPr>
          <a:xfrm>
            <a:off x="381550" y="3283373"/>
            <a:ext cx="575811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[31:12]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D1D3C-70A1-A4D0-42E9-E0A5C46E13F5}"/>
              </a:ext>
            </a:extLst>
          </p:cNvPr>
          <p:cNvSpPr txBox="1"/>
          <p:nvPr/>
        </p:nvSpPr>
        <p:spPr>
          <a:xfrm>
            <a:off x="10142946" y="3239324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U-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C3CB903-265C-352B-DE74-A8A23BDBE46E}"/>
              </a:ext>
            </a:extLst>
          </p:cNvPr>
          <p:cNvSpPr/>
          <p:nvPr/>
        </p:nvSpPr>
        <p:spPr>
          <a:xfrm>
            <a:off x="7579462" y="4060295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E64458C-9628-0B05-1511-BCB9B00127B7}"/>
              </a:ext>
            </a:extLst>
          </p:cNvPr>
          <p:cNvSpPr/>
          <p:nvPr/>
        </p:nvSpPr>
        <p:spPr>
          <a:xfrm>
            <a:off x="6141351" y="4060295"/>
            <a:ext cx="791754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[4:1]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58D0A20-46BA-58A3-CB43-02CB8E95F12E}"/>
              </a:ext>
            </a:extLst>
          </p:cNvPr>
          <p:cNvSpPr/>
          <p:nvPr/>
        </p:nvSpPr>
        <p:spPr>
          <a:xfrm>
            <a:off x="5421352" y="4060295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1541CFE-72B7-0203-120F-10EF656EE0DC}"/>
              </a:ext>
            </a:extLst>
          </p:cNvPr>
          <p:cNvSpPr/>
          <p:nvPr/>
        </p:nvSpPr>
        <p:spPr>
          <a:xfrm>
            <a:off x="3983242" y="4060295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BC0E9FC0-0226-D59D-C2EF-A030DDA2E931}"/>
              </a:ext>
            </a:extLst>
          </p:cNvPr>
          <p:cNvSpPr/>
          <p:nvPr/>
        </p:nvSpPr>
        <p:spPr>
          <a:xfrm>
            <a:off x="2543242" y="4060296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11C2B25-B169-7199-1BDC-2668B5099CE8}"/>
              </a:ext>
            </a:extLst>
          </p:cNvPr>
          <p:cNvSpPr/>
          <p:nvPr/>
        </p:nvSpPr>
        <p:spPr>
          <a:xfrm>
            <a:off x="381550" y="4060296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[12]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DF8177-07D5-550F-0CE6-8D90E71CA948}"/>
              </a:ext>
            </a:extLst>
          </p:cNvPr>
          <p:cNvSpPr txBox="1"/>
          <p:nvPr/>
        </p:nvSpPr>
        <p:spPr>
          <a:xfrm>
            <a:off x="10144638" y="401624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B-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DD392021-444A-CCEB-0AB1-BE249892027F}"/>
              </a:ext>
            </a:extLst>
          </p:cNvPr>
          <p:cNvSpPr/>
          <p:nvPr/>
        </p:nvSpPr>
        <p:spPr>
          <a:xfrm>
            <a:off x="10934700" y="2857500"/>
            <a:ext cx="578049" cy="1304925"/>
          </a:xfrm>
          <a:custGeom>
            <a:avLst/>
            <a:gdLst>
              <a:gd name="connsiteX0" fmla="*/ 0 w 578049"/>
              <a:gd name="connsiteY0" fmla="*/ 0 h 1304925"/>
              <a:gd name="connsiteX1" fmla="*/ 514350 w 578049"/>
              <a:gd name="connsiteY1" fmla="*/ 371475 h 1304925"/>
              <a:gd name="connsiteX2" fmla="*/ 514350 w 578049"/>
              <a:gd name="connsiteY2" fmla="*/ 923925 h 1304925"/>
              <a:gd name="connsiteX3" fmla="*/ 9525 w 578049"/>
              <a:gd name="connsiteY3" fmla="*/ 1304925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049" h="1304925">
                <a:moveTo>
                  <a:pt x="0" y="0"/>
                </a:moveTo>
                <a:cubicBezTo>
                  <a:pt x="214312" y="108744"/>
                  <a:pt x="428625" y="217488"/>
                  <a:pt x="514350" y="371475"/>
                </a:cubicBezTo>
                <a:cubicBezTo>
                  <a:pt x="600075" y="525462"/>
                  <a:pt x="598487" y="768350"/>
                  <a:pt x="514350" y="923925"/>
                </a:cubicBezTo>
                <a:cubicBezTo>
                  <a:pt x="430213" y="1079500"/>
                  <a:pt x="219869" y="1192212"/>
                  <a:pt x="9525" y="1304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D76ECF9C-C6E3-A4B0-0E09-1555DB7591F7}"/>
              </a:ext>
            </a:extLst>
          </p:cNvPr>
          <p:cNvSpPr/>
          <p:nvPr/>
        </p:nvSpPr>
        <p:spPr>
          <a:xfrm>
            <a:off x="6933106" y="4060295"/>
            <a:ext cx="646355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DA6012-7FE3-E859-0E81-3AACDB3A8366}"/>
              </a:ext>
            </a:extLst>
          </p:cNvPr>
          <p:cNvSpPr txBox="1"/>
          <p:nvPr/>
        </p:nvSpPr>
        <p:spPr>
          <a:xfrm>
            <a:off x="7121216" y="380885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DE31CA-7147-CBAE-7C47-2A6C1F95DE15}"/>
              </a:ext>
            </a:extLst>
          </p:cNvPr>
          <p:cNvSpPr txBox="1"/>
          <p:nvPr/>
        </p:nvSpPr>
        <p:spPr>
          <a:xfrm>
            <a:off x="6085867" y="381731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84696C-6B14-CEC9-0DB2-FB4B2F368E07}"/>
              </a:ext>
            </a:extLst>
          </p:cNvPr>
          <p:cNvSpPr txBox="1"/>
          <p:nvPr/>
        </p:nvSpPr>
        <p:spPr>
          <a:xfrm>
            <a:off x="6719418" y="3817319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8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C99CCB8-DC46-D457-10B8-002704A661B6}"/>
              </a:ext>
            </a:extLst>
          </p:cNvPr>
          <p:cNvSpPr/>
          <p:nvPr/>
        </p:nvSpPr>
        <p:spPr>
          <a:xfrm>
            <a:off x="1101209" y="4060295"/>
            <a:ext cx="1442032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[10:5]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09BD6F-9AA3-24DE-8811-B5053C009A93}"/>
              </a:ext>
            </a:extLst>
          </p:cNvPr>
          <p:cNvSpPr txBox="1"/>
          <p:nvPr/>
        </p:nvSpPr>
        <p:spPr>
          <a:xfrm>
            <a:off x="2286017" y="378991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83AE56-804B-FAC0-1555-CE46E3E92976}"/>
              </a:ext>
            </a:extLst>
          </p:cNvPr>
          <p:cNvSpPr txBox="1"/>
          <p:nvPr/>
        </p:nvSpPr>
        <p:spPr>
          <a:xfrm>
            <a:off x="578580" y="37943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4FD75C-DC06-DECA-EAD6-39A112700D37}"/>
              </a:ext>
            </a:extLst>
          </p:cNvPr>
          <p:cNvSpPr txBox="1"/>
          <p:nvPr/>
        </p:nvSpPr>
        <p:spPr>
          <a:xfrm>
            <a:off x="1041047" y="37943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0D3F0325-AF44-287A-2FF8-9C8D1DB7F4CE}"/>
              </a:ext>
            </a:extLst>
          </p:cNvPr>
          <p:cNvSpPr/>
          <p:nvPr/>
        </p:nvSpPr>
        <p:spPr>
          <a:xfrm>
            <a:off x="7579462" y="4645620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D1870BD6-1D36-EEBC-9D98-C6F43768A8CA}"/>
              </a:ext>
            </a:extLst>
          </p:cNvPr>
          <p:cNvSpPr/>
          <p:nvPr/>
        </p:nvSpPr>
        <p:spPr>
          <a:xfrm>
            <a:off x="3983242" y="4645620"/>
            <a:ext cx="2156418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[19:12]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17490034-76ED-0CF2-7353-9B8B35091D4E}"/>
              </a:ext>
            </a:extLst>
          </p:cNvPr>
          <p:cNvSpPr/>
          <p:nvPr/>
        </p:nvSpPr>
        <p:spPr>
          <a:xfrm>
            <a:off x="381550" y="4645621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[20]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75EC81-CC04-AC63-BA2C-4946095177A4}"/>
              </a:ext>
            </a:extLst>
          </p:cNvPr>
          <p:cNvSpPr txBox="1"/>
          <p:nvPr/>
        </p:nvSpPr>
        <p:spPr>
          <a:xfrm>
            <a:off x="10144638" y="460157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J-</a:t>
            </a:r>
            <a:r>
              <a:rPr lang="ru-RU" sz="1400" dirty="0">
                <a:latin typeface="Nunito Sans" pitchFamily="2" charset="-52"/>
              </a:rPr>
              <a:t>формат</a:t>
            </a:r>
          </a:p>
        </p:txBody>
      </p:sp>
      <p:sp>
        <p:nvSpPr>
          <p:cNvPr id="64" name="Полилиния: фигура 63">
            <a:extLst>
              <a:ext uri="{FF2B5EF4-FFF2-40B4-BE49-F238E27FC236}">
                <a16:creationId xmlns:a16="http://schemas.microsoft.com/office/drawing/2014/main" id="{2E7E7F73-89EC-C525-992B-25B41B627207}"/>
              </a:ext>
            </a:extLst>
          </p:cNvPr>
          <p:cNvSpPr/>
          <p:nvPr/>
        </p:nvSpPr>
        <p:spPr>
          <a:xfrm>
            <a:off x="10934700" y="3442825"/>
            <a:ext cx="578049" cy="1304925"/>
          </a:xfrm>
          <a:custGeom>
            <a:avLst/>
            <a:gdLst>
              <a:gd name="connsiteX0" fmla="*/ 0 w 578049"/>
              <a:gd name="connsiteY0" fmla="*/ 0 h 1304925"/>
              <a:gd name="connsiteX1" fmla="*/ 514350 w 578049"/>
              <a:gd name="connsiteY1" fmla="*/ 371475 h 1304925"/>
              <a:gd name="connsiteX2" fmla="*/ 514350 w 578049"/>
              <a:gd name="connsiteY2" fmla="*/ 923925 h 1304925"/>
              <a:gd name="connsiteX3" fmla="*/ 9525 w 578049"/>
              <a:gd name="connsiteY3" fmla="*/ 1304925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049" h="1304925">
                <a:moveTo>
                  <a:pt x="0" y="0"/>
                </a:moveTo>
                <a:cubicBezTo>
                  <a:pt x="214312" y="108744"/>
                  <a:pt x="428625" y="217488"/>
                  <a:pt x="514350" y="371475"/>
                </a:cubicBezTo>
                <a:cubicBezTo>
                  <a:pt x="600075" y="525462"/>
                  <a:pt x="598487" y="768350"/>
                  <a:pt x="514350" y="923925"/>
                </a:cubicBezTo>
                <a:cubicBezTo>
                  <a:pt x="430213" y="1079500"/>
                  <a:pt x="219869" y="1192212"/>
                  <a:pt x="9525" y="1304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A57C69B0-0EAE-B3E3-C4EA-BA3FE24867AE}"/>
              </a:ext>
            </a:extLst>
          </p:cNvPr>
          <p:cNvSpPr/>
          <p:nvPr/>
        </p:nvSpPr>
        <p:spPr>
          <a:xfrm>
            <a:off x="1101209" y="4645620"/>
            <a:ext cx="2156418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[10:1]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72468C-559B-6F1E-CC74-6863FAD7A9EC}"/>
              </a:ext>
            </a:extLst>
          </p:cNvPr>
          <p:cNvSpPr txBox="1"/>
          <p:nvPr/>
        </p:nvSpPr>
        <p:spPr>
          <a:xfrm>
            <a:off x="3018132" y="4397255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7A40B2-DA25-7B6A-604D-E214FCACA27C}"/>
              </a:ext>
            </a:extLst>
          </p:cNvPr>
          <p:cNvSpPr txBox="1"/>
          <p:nvPr/>
        </p:nvSpPr>
        <p:spPr>
          <a:xfrm>
            <a:off x="578580" y="43797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937F4-0210-CB11-6F56-4BF2C2AB5A63}"/>
              </a:ext>
            </a:extLst>
          </p:cNvPr>
          <p:cNvSpPr txBox="1"/>
          <p:nvPr/>
        </p:nvSpPr>
        <p:spPr>
          <a:xfrm>
            <a:off x="1041047" y="43797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FB4D7ACF-841B-BFB5-DEC6-60B2A48DAFF7}"/>
              </a:ext>
            </a:extLst>
          </p:cNvPr>
          <p:cNvSpPr/>
          <p:nvPr/>
        </p:nvSpPr>
        <p:spPr>
          <a:xfrm>
            <a:off x="6139660" y="4645540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5CA7A3EF-71E2-5180-CEF1-054969208195}"/>
              </a:ext>
            </a:extLst>
          </p:cNvPr>
          <p:cNvSpPr/>
          <p:nvPr/>
        </p:nvSpPr>
        <p:spPr>
          <a:xfrm>
            <a:off x="3259661" y="4645540"/>
            <a:ext cx="721693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900" dirty="0">
                <a:solidFill>
                  <a:schemeClr val="tx1"/>
                </a:solidFill>
                <a:latin typeface="Nunito Sans" pitchFamily="2" charset="-52"/>
              </a:rPr>
              <a:t>[11]</a:t>
            </a:r>
            <a:endParaRPr lang="ru-RU" sz="9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89C67C-48B6-E04C-7E3C-32CA0874BF1B}"/>
              </a:ext>
            </a:extLst>
          </p:cNvPr>
          <p:cNvSpPr txBox="1"/>
          <p:nvPr/>
        </p:nvSpPr>
        <p:spPr>
          <a:xfrm>
            <a:off x="3423308" y="4397255"/>
            <a:ext cx="322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595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93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арифметических и логических операций (1)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651EBE0-7352-A41E-1EB3-544A2EDB7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29384"/>
              </p:ext>
            </p:extLst>
          </p:nvPr>
        </p:nvGraphicFramePr>
        <p:xfrm>
          <a:off x="608094" y="1675483"/>
          <a:ext cx="8691591" cy="3807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Immediate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+ imm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Nunito Sans" pitchFamily="2" charset="-52"/>
                        </a:rPr>
                        <a:t>XOR Immediate</a:t>
                      </a:r>
                      <a:endParaRPr lang="ru-RU" sz="1200" kern="10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^ imm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302614208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ori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OR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Immediate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| imm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57624506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andi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AND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Immediate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rs1 &amp;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2754888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slli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Shift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Left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Logical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imm[11:5]=0x00, rd = rs1 &lt;&lt; imm[4:0]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06278834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srli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Nunito Sans" pitchFamily="2" charset="-52"/>
                        </a:rPr>
                        <a:t>Shift Right Logical Imm.</a:t>
                      </a:r>
                      <a:endParaRPr lang="ru-RU" sz="1200" kern="10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[11:5]=0x00,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= rs1 &lt;&lt;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[4:0]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2553896755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srai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Nunito Sans" pitchFamily="2" charset="-52"/>
                        </a:rPr>
                        <a:t>Shift Right Arith. Imm.</a:t>
                      </a:r>
                      <a:endParaRPr lang="ru-RU" sz="1200" kern="10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[11:5]=0x20,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= rs1 &gt;&gt;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[4:0]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2527725842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Nunito Sans" pitchFamily="2" charset="-52"/>
                        </a:rPr>
                        <a:t>Set Less Than Imm.</a:t>
                      </a:r>
                      <a:endParaRPr lang="ru-RU" sz="1200" kern="10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)? 0:1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318615924"/>
                  </a:ext>
                </a:extLst>
              </a:tr>
              <a:tr h="198208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sltiu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Set Less Than </a:t>
                      </a:r>
                      <a:r>
                        <a:rPr lang="en-US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. Un.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)? 0:1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2185869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6B4D93-83FC-4FD6-8CB3-EF85337F7E1A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непосредственными значениями</a:t>
            </a:r>
          </a:p>
        </p:txBody>
      </p:sp>
    </p:spTree>
    <p:extLst>
      <p:ext uri="{BB962C8B-B14F-4D97-AF65-F5344CB8AC3E}">
        <p14:creationId xmlns:p14="http://schemas.microsoft.com/office/powerpoint/2010/main" val="133189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552868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кода инструкции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ru-RU" dirty="0"/>
              <a:t>00010011 00000101 01110000 00000000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D5B516A-BD83-D912-11FF-89C80906B7F7}"/>
              </a:ext>
            </a:extLst>
          </p:cNvPr>
          <p:cNvGraphicFramePr>
            <a:graphicFrameLocks noGrp="1"/>
          </p:cNvGraphicFramePr>
          <p:nvPr/>
        </p:nvGraphicFramePr>
        <p:xfrm>
          <a:off x="1133321" y="4953313"/>
          <a:ext cx="8691591" cy="762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rs1 +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ru-RU" dirty="0"/>
              <a:t>00000000 01110000 00000101 00010011</a:t>
            </a:r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400675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36888B-DD9A-BA2B-6A64-217DF03A167F}"/>
              </a:ext>
            </a:extLst>
          </p:cNvPr>
          <p:cNvSpPr/>
          <p:nvPr/>
        </p:nvSpPr>
        <p:spPr>
          <a:xfrm>
            <a:off x="7486648" y="2552868"/>
            <a:ext cx="573479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C6D39A26-50A5-E6BB-76AB-ECE3960D70DF}"/>
              </a:ext>
            </a:extLst>
          </p:cNvPr>
          <p:cNvSpPr/>
          <p:nvPr/>
        </p:nvSpPr>
        <p:spPr>
          <a:xfrm>
            <a:off x="2228848" y="2523916"/>
            <a:ext cx="409577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398608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0076512A-DAE5-FFDB-91D7-7912A128C4DA}"/>
              </a:ext>
            </a:extLst>
          </p:cNvPr>
          <p:cNvSpPr/>
          <p:nvPr/>
        </p:nvSpPr>
        <p:spPr>
          <a:xfrm>
            <a:off x="6590474" y="2560077"/>
            <a:ext cx="59076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F2085685-EDE1-5E83-02A7-DEE342318759}"/>
              </a:ext>
            </a:extLst>
          </p:cNvPr>
          <p:cNvSpPr/>
          <p:nvPr/>
        </p:nvSpPr>
        <p:spPr>
          <a:xfrm>
            <a:off x="2752618" y="2518253"/>
            <a:ext cx="27559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65BD945-2BD3-670E-5239-38E11B845754}"/>
              </a:ext>
            </a:extLst>
          </p:cNvPr>
          <p:cNvSpPr/>
          <p:nvPr/>
        </p:nvSpPr>
        <p:spPr>
          <a:xfrm>
            <a:off x="5316219" y="2559354"/>
            <a:ext cx="1266359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C46AE0F1-192F-283A-8E53-A4770A7E2162}"/>
              </a:ext>
            </a:extLst>
          </p:cNvPr>
          <p:cNvSpPr/>
          <p:nvPr/>
        </p:nvSpPr>
        <p:spPr>
          <a:xfrm>
            <a:off x="3213231" y="2518253"/>
            <a:ext cx="275596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63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754995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кода инструкции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10010011 00001000 11010000 00000101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D5B516A-BD83-D912-11FF-89C80906B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8034"/>
              </p:ext>
            </p:extLst>
          </p:nvPr>
        </p:nvGraphicFramePr>
        <p:xfrm>
          <a:off x="1133321" y="4953313"/>
          <a:ext cx="8691591" cy="762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9">
                  <a:extLst>
                    <a:ext uri="{9D8B030D-6E8A-4147-A177-3AD203B41FA5}">
                      <a16:colId xmlns:a16="http://schemas.microsoft.com/office/drawing/2014/main" val="297711597"/>
                    </a:ext>
                  </a:extLst>
                </a:gridCol>
                <a:gridCol w="1900061">
                  <a:extLst>
                    <a:ext uri="{9D8B030D-6E8A-4147-A177-3AD203B41FA5}">
                      <a16:colId xmlns:a16="http://schemas.microsoft.com/office/drawing/2014/main" val="3981705741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2048876362"/>
                    </a:ext>
                  </a:extLst>
                </a:gridCol>
                <a:gridCol w="855406">
                  <a:extLst>
                    <a:ext uri="{9D8B030D-6E8A-4147-A177-3AD203B41FA5}">
                      <a16:colId xmlns:a16="http://schemas.microsoft.com/office/drawing/2014/main" val="2297350752"/>
                    </a:ext>
                  </a:extLst>
                </a:gridCol>
                <a:gridCol w="648929">
                  <a:extLst>
                    <a:ext uri="{9D8B030D-6E8A-4147-A177-3AD203B41FA5}">
                      <a16:colId xmlns:a16="http://schemas.microsoft.com/office/drawing/2014/main" val="295379208"/>
                    </a:ext>
                  </a:extLst>
                </a:gridCol>
                <a:gridCol w="3380666">
                  <a:extLst>
                    <a:ext uri="{9D8B030D-6E8A-4147-A177-3AD203B41FA5}">
                      <a16:colId xmlns:a16="http://schemas.microsoft.com/office/drawing/2014/main" val="3456385061"/>
                    </a:ext>
                  </a:extLst>
                </a:gridCol>
              </a:tblGrid>
              <a:tr h="381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1467155751"/>
                  </a:ext>
                </a:extLst>
              </a:tr>
              <a:tr h="38132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ADD </a:t>
                      </a:r>
                      <a:r>
                        <a:rPr lang="ru-RU" sz="1200" kern="100" dirty="0" err="1">
                          <a:effectLst/>
                        </a:rPr>
                        <a:t>Immediate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0010011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Nunito Sans"/>
                        </a:rPr>
                        <a:t>x</a:t>
                      </a:r>
                      <a:r>
                        <a:rPr lang="ru-RU" sz="1200" kern="100">
                          <a:effectLst/>
                        </a:rPr>
                        <a:t>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rs1 + </a:t>
                      </a:r>
                      <a:r>
                        <a:rPr lang="ru-RU" sz="1200" kern="100" dirty="0" err="1">
                          <a:effectLst/>
                        </a:rPr>
                        <a:t>imm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835" marR="83835" marT="83835" marB="83835"/>
                </a:tc>
                <a:extLst>
                  <a:ext uri="{0D108BD9-81ED-4DB2-BD59-A6C34878D82A}">
                    <a16:rowId xmlns:a16="http://schemas.microsoft.com/office/drawing/2014/main" val="39921157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imm</a:t>
            </a:r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[11:0]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00000101 11010000 00001000 10010011</a:t>
            </a:r>
            <a:endParaRPr lang="ru-RU" dirty="0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400675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36888B-DD9A-BA2B-6A64-217DF03A167F}"/>
              </a:ext>
            </a:extLst>
          </p:cNvPr>
          <p:cNvSpPr/>
          <p:nvPr/>
        </p:nvSpPr>
        <p:spPr>
          <a:xfrm>
            <a:off x="7486648" y="2552868"/>
            <a:ext cx="573479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C6D39A26-50A5-E6BB-76AB-ECE3960D70DF}"/>
              </a:ext>
            </a:extLst>
          </p:cNvPr>
          <p:cNvSpPr/>
          <p:nvPr/>
        </p:nvSpPr>
        <p:spPr>
          <a:xfrm>
            <a:off x="2228848" y="2735670"/>
            <a:ext cx="409577" cy="2705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398608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0076512A-DAE5-FFDB-91D7-7912A128C4DA}"/>
              </a:ext>
            </a:extLst>
          </p:cNvPr>
          <p:cNvSpPr/>
          <p:nvPr/>
        </p:nvSpPr>
        <p:spPr>
          <a:xfrm>
            <a:off x="6590474" y="2560077"/>
            <a:ext cx="59076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F2085685-EDE1-5E83-02A7-DEE342318759}"/>
              </a:ext>
            </a:extLst>
          </p:cNvPr>
          <p:cNvSpPr/>
          <p:nvPr/>
        </p:nvSpPr>
        <p:spPr>
          <a:xfrm>
            <a:off x="2752618" y="2730007"/>
            <a:ext cx="275595" cy="27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965BD945-2BD3-670E-5239-38E11B845754}"/>
              </a:ext>
            </a:extLst>
          </p:cNvPr>
          <p:cNvSpPr/>
          <p:nvPr/>
        </p:nvSpPr>
        <p:spPr>
          <a:xfrm>
            <a:off x="5316219" y="2559354"/>
            <a:ext cx="1266359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C46AE0F1-192F-283A-8E53-A4770A7E2162}"/>
              </a:ext>
            </a:extLst>
          </p:cNvPr>
          <p:cNvSpPr/>
          <p:nvPr/>
        </p:nvSpPr>
        <p:spPr>
          <a:xfrm>
            <a:off x="3145855" y="2730007"/>
            <a:ext cx="275596" cy="27055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6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64F9CBBB-11CA-6EC1-4BF6-87D8599A9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08126"/>
              </p:ext>
            </p:extLst>
          </p:nvPr>
        </p:nvGraphicFramePr>
        <p:xfrm>
          <a:off x="1133320" y="4953313"/>
          <a:ext cx="8691591" cy="9674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581">
                  <a:extLst>
                    <a:ext uri="{9D8B030D-6E8A-4147-A177-3AD203B41FA5}">
                      <a16:colId xmlns:a16="http://schemas.microsoft.com/office/drawing/2014/main" val="22012676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816332729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3222312050"/>
                    </a:ext>
                  </a:extLst>
                </a:gridCol>
                <a:gridCol w="827773">
                  <a:extLst>
                    <a:ext uri="{9D8B030D-6E8A-4147-A177-3AD203B41FA5}">
                      <a16:colId xmlns:a16="http://schemas.microsoft.com/office/drawing/2014/main" val="41103279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2103535833"/>
                    </a:ext>
                  </a:extLst>
                </a:gridCol>
                <a:gridCol w="3380147">
                  <a:extLst>
                    <a:ext uri="{9D8B030D-6E8A-4147-A177-3AD203B41FA5}">
                      <a16:colId xmlns:a16="http://schemas.microsoft.com/office/drawing/2014/main" val="1598704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869368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ecall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Environment Call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I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1110011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0x0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imm</a:t>
                      </a:r>
                      <a:r>
                        <a:rPr lang="ru-RU" sz="1200" kern="100" dirty="0">
                          <a:effectLst/>
                        </a:rPr>
                        <a:t> = 0, </a:t>
                      </a:r>
                      <a:r>
                        <a:rPr lang="en-US" sz="1200" kern="100" dirty="0" err="1">
                          <a:effectLst/>
                        </a:rPr>
                        <a:t>rd</a:t>
                      </a:r>
                      <a:r>
                        <a:rPr lang="ru-RU" sz="1200" kern="100" dirty="0">
                          <a:effectLst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</a:rPr>
                        <a:t>rs</a:t>
                      </a:r>
                      <a:r>
                        <a:rPr lang="ru-RU" sz="1200" kern="100" dirty="0">
                          <a:effectLst/>
                        </a:rPr>
                        <a:t>1 = 0, 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передать управление системе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10940673"/>
                  </a:ext>
                </a:extLst>
              </a:tr>
            </a:tbl>
          </a:graphicData>
        </a:graphic>
      </p:graphicFrame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2404C5D-932A-819A-BB9F-B9267D3C2812}"/>
              </a:ext>
            </a:extLst>
          </p:cNvPr>
          <p:cNvSpPr/>
          <p:nvPr/>
        </p:nvSpPr>
        <p:spPr>
          <a:xfrm>
            <a:off x="904875" y="2966749"/>
            <a:ext cx="3561815" cy="2308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BAB3F-4605-6172-4703-F8ECA9CC490E}"/>
              </a:ext>
            </a:extLst>
          </p:cNvPr>
          <p:cNvSpPr txBox="1"/>
          <p:nvPr/>
        </p:nvSpPr>
        <p:spPr>
          <a:xfrm>
            <a:off x="1133321" y="1860658"/>
            <a:ext cx="2366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.text </a:t>
            </a:r>
            <a:endParaRPr lang="ru-RU" dirty="0"/>
          </a:p>
          <a:p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711A3-932C-535D-A678-49FBD8751242}"/>
              </a:ext>
            </a:extLst>
          </p:cNvPr>
          <p:cNvSpPr txBox="1"/>
          <p:nvPr/>
        </p:nvSpPr>
        <p:spPr>
          <a:xfrm>
            <a:off x="608095" y="1186774"/>
            <a:ext cx="236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EDED2-A654-8388-C9C3-8729E631E545}"/>
              </a:ext>
            </a:extLst>
          </p:cNvPr>
          <p:cNvSpPr txBox="1"/>
          <p:nvPr/>
        </p:nvSpPr>
        <p:spPr>
          <a:xfrm>
            <a:off x="5217348" y="1186773"/>
            <a:ext cx="327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Представление кода инструкции в двоичном виде: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3051-B65C-0C6C-4E86-3E21E13E799E}"/>
              </a:ext>
            </a:extLst>
          </p:cNvPr>
          <p:cNvSpPr txBox="1"/>
          <p:nvPr/>
        </p:nvSpPr>
        <p:spPr>
          <a:xfrm>
            <a:off x="5217348" y="1860658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01110011 00000000 00000000 00000000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1ECC3-B5D0-B69E-46BC-066D024A9B00}"/>
              </a:ext>
            </a:extLst>
          </p:cNvPr>
          <p:cNvSpPr txBox="1"/>
          <p:nvPr/>
        </p:nvSpPr>
        <p:spPr>
          <a:xfrm>
            <a:off x="10354249" y="399389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796F2-F2D2-4BD0-9975-2C00F65C9B89}"/>
              </a:ext>
            </a:extLst>
          </p:cNvPr>
          <p:cNvSpPr txBox="1"/>
          <p:nvPr/>
        </p:nvSpPr>
        <p:spPr>
          <a:xfrm>
            <a:off x="8267036" y="3987266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6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873A8-C8D3-DDB4-AF37-F0FD9586B7F3}"/>
              </a:ext>
            </a:extLst>
          </p:cNvPr>
          <p:cNvSpPr txBox="1"/>
          <p:nvPr/>
        </p:nvSpPr>
        <p:spPr>
          <a:xfrm>
            <a:off x="8140238" y="3988382"/>
            <a:ext cx="253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7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D2DA6-ADEA-53AF-972B-DF4229A1CCC5}"/>
              </a:ext>
            </a:extLst>
          </p:cNvPr>
          <p:cNvSpPr txBox="1"/>
          <p:nvPr/>
        </p:nvSpPr>
        <p:spPr>
          <a:xfrm>
            <a:off x="6837507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0FE82-C34A-F6DD-4969-E15080022221}"/>
              </a:ext>
            </a:extLst>
          </p:cNvPr>
          <p:cNvSpPr txBox="1"/>
          <p:nvPr/>
        </p:nvSpPr>
        <p:spPr>
          <a:xfrm>
            <a:off x="6632306" y="399389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12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8F61-C14A-C0F5-931D-BB707412C968}"/>
              </a:ext>
            </a:extLst>
          </p:cNvPr>
          <p:cNvSpPr txBox="1"/>
          <p:nvPr/>
        </p:nvSpPr>
        <p:spPr>
          <a:xfrm>
            <a:off x="610458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14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39945-0929-B8AC-5AAF-E10EF0A7BC8A}"/>
              </a:ext>
            </a:extLst>
          </p:cNvPr>
          <p:cNvSpPr txBox="1"/>
          <p:nvPr/>
        </p:nvSpPr>
        <p:spPr>
          <a:xfrm>
            <a:off x="5890806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15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FEA15-D18D-4E2E-94B2-27738A14EE42}"/>
              </a:ext>
            </a:extLst>
          </p:cNvPr>
          <p:cNvSpPr txBox="1"/>
          <p:nvPr/>
        </p:nvSpPr>
        <p:spPr>
          <a:xfrm>
            <a:off x="4671891" y="398726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19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B6883-4C06-4AB9-9D0A-A12E3206F06C}"/>
              </a:ext>
            </a:extLst>
          </p:cNvPr>
          <p:cNvSpPr txBox="1"/>
          <p:nvPr/>
        </p:nvSpPr>
        <p:spPr>
          <a:xfrm>
            <a:off x="4466690" y="3993840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20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5ED13-708C-8D69-483F-AF8D36634C50}"/>
              </a:ext>
            </a:extLst>
          </p:cNvPr>
          <p:cNvSpPr txBox="1"/>
          <p:nvPr/>
        </p:nvSpPr>
        <p:spPr>
          <a:xfrm>
            <a:off x="1063299" y="3987899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Nunito Sans" pitchFamily="2" charset="-52"/>
              </a:rPr>
              <a:t>31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8D86049-F505-457C-0F7C-F42A94995054}"/>
              </a:ext>
            </a:extLst>
          </p:cNvPr>
          <p:cNvSpPr/>
          <p:nvPr/>
        </p:nvSpPr>
        <p:spPr>
          <a:xfrm>
            <a:off x="8329541" y="4201554"/>
            <a:ext cx="216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opcode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1F3389-31C0-3E11-9917-BF785FA88071}"/>
              </a:ext>
            </a:extLst>
          </p:cNvPr>
          <p:cNvSpPr/>
          <p:nvPr/>
        </p:nvSpPr>
        <p:spPr>
          <a:xfrm>
            <a:off x="689143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Nunito Sans" pitchFamily="2" charset="-52"/>
              </a:rPr>
              <a:t>rd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29210D-903E-76C8-4374-29C2493DFFEB}"/>
              </a:ext>
            </a:extLst>
          </p:cNvPr>
          <p:cNvSpPr/>
          <p:nvPr/>
        </p:nvSpPr>
        <p:spPr>
          <a:xfrm>
            <a:off x="6171431" y="4201554"/>
            <a:ext cx="72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funct3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371ED6-FE32-A718-9D2D-518FF933EECA}"/>
              </a:ext>
            </a:extLst>
          </p:cNvPr>
          <p:cNvSpPr/>
          <p:nvPr/>
        </p:nvSpPr>
        <p:spPr>
          <a:xfrm>
            <a:off x="4733321" y="4201554"/>
            <a:ext cx="144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rs1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D6DF390-0C6A-9AD0-2B75-3D739D7F6752}"/>
              </a:ext>
            </a:extLst>
          </p:cNvPr>
          <p:cNvSpPr/>
          <p:nvPr/>
        </p:nvSpPr>
        <p:spPr>
          <a:xfrm>
            <a:off x="1133321" y="4201555"/>
            <a:ext cx="3600000" cy="261609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Nunito Sans" pitchFamily="2" charset="-52"/>
              </a:rPr>
              <a:t>funct12</a:t>
            </a:r>
            <a:endParaRPr lang="ru-RU" sz="1200" dirty="0">
              <a:solidFill>
                <a:schemeClr val="tx1"/>
              </a:solidFill>
              <a:latin typeface="Nunito Sans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3BEE5-78ED-ADDD-3BD9-C27EC2BB3E32}"/>
              </a:ext>
            </a:extLst>
          </p:cNvPr>
          <p:cNvSpPr txBox="1"/>
          <p:nvPr/>
        </p:nvSpPr>
        <p:spPr>
          <a:xfrm>
            <a:off x="5217348" y="2537324"/>
            <a:ext cx="379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00000000 00000000 00000000 01110011</a:t>
            </a:r>
            <a:endParaRPr lang="ru-RU" dirty="0"/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6E08FDAD-BB77-88BC-E2A5-825EFBE9699A}"/>
              </a:ext>
            </a:extLst>
          </p:cNvPr>
          <p:cNvSpPr/>
          <p:nvPr/>
        </p:nvSpPr>
        <p:spPr>
          <a:xfrm rot="5400000">
            <a:off x="8323412" y="2544685"/>
            <a:ext cx="161945" cy="6791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009D9-4029-CEE4-A94B-E36531B0ED93}"/>
              </a:ext>
            </a:extLst>
          </p:cNvPr>
          <p:cNvSpPr txBox="1"/>
          <p:nvPr/>
        </p:nvSpPr>
        <p:spPr>
          <a:xfrm>
            <a:off x="8098783" y="2913479"/>
            <a:ext cx="64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opcode</a:t>
            </a:r>
            <a:endParaRPr lang="ru-RU" sz="1200" dirty="0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62C54FE8-1911-5EBC-FC83-B2B03E82A886}"/>
              </a:ext>
            </a:extLst>
          </p:cNvPr>
          <p:cNvSpPr/>
          <p:nvPr/>
        </p:nvSpPr>
        <p:spPr>
          <a:xfrm rot="5400000">
            <a:off x="7692415" y="2597183"/>
            <a:ext cx="161945" cy="5734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27F16-60BB-758A-3BB6-73D4525AE556}"/>
              </a:ext>
            </a:extLst>
          </p:cNvPr>
          <p:cNvSpPr txBox="1"/>
          <p:nvPr/>
        </p:nvSpPr>
        <p:spPr>
          <a:xfrm>
            <a:off x="7595081" y="2911032"/>
            <a:ext cx="31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</a:t>
            </a:r>
            <a:endParaRPr lang="ru-RU" sz="1200" dirty="0"/>
          </a:p>
        </p:txBody>
      </p:sp>
      <p:sp>
        <p:nvSpPr>
          <p:cNvPr id="35" name="Правая фигурная скобка 34">
            <a:extLst>
              <a:ext uri="{FF2B5EF4-FFF2-40B4-BE49-F238E27FC236}">
                <a16:creationId xmlns:a16="http://schemas.microsoft.com/office/drawing/2014/main" id="{53E1ED03-826F-B993-B1F3-FFEAEF6E2579}"/>
              </a:ext>
            </a:extLst>
          </p:cNvPr>
          <p:cNvSpPr/>
          <p:nvPr/>
        </p:nvSpPr>
        <p:spPr>
          <a:xfrm rot="5400000">
            <a:off x="7238641" y="2732841"/>
            <a:ext cx="161945" cy="3191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5B8C-CDCF-A05C-C96D-99DF1CA91B97}"/>
              </a:ext>
            </a:extLst>
          </p:cNvPr>
          <p:cNvSpPr txBox="1"/>
          <p:nvPr/>
        </p:nvSpPr>
        <p:spPr>
          <a:xfrm>
            <a:off x="7036104" y="29195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funct3</a:t>
            </a:r>
            <a:endParaRPr lang="ru-RU" sz="1200" dirty="0"/>
          </a:p>
        </p:txBody>
      </p:sp>
      <p:sp>
        <p:nvSpPr>
          <p:cNvPr id="38" name="Правая фигурная скобка 37">
            <a:extLst>
              <a:ext uri="{FF2B5EF4-FFF2-40B4-BE49-F238E27FC236}">
                <a16:creationId xmlns:a16="http://schemas.microsoft.com/office/drawing/2014/main" id="{2D5D097A-6D9D-7B59-C8EC-19FE751E0961}"/>
              </a:ext>
            </a:extLst>
          </p:cNvPr>
          <p:cNvSpPr/>
          <p:nvPr/>
        </p:nvSpPr>
        <p:spPr>
          <a:xfrm rot="5400000">
            <a:off x="6794954" y="2618357"/>
            <a:ext cx="161945" cy="5597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35E2D-124C-370D-9D95-950964ECF579}"/>
              </a:ext>
            </a:extLst>
          </p:cNvPr>
          <p:cNvSpPr txBox="1"/>
          <p:nvPr/>
        </p:nvSpPr>
        <p:spPr>
          <a:xfrm>
            <a:off x="6687222" y="2919137"/>
            <a:ext cx="374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rs1</a:t>
            </a:r>
            <a:endParaRPr lang="ru-RU" sz="1200" dirty="0"/>
          </a:p>
        </p:txBody>
      </p: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64B8A733-EB14-BE4D-DB11-8AFD625AFD38}"/>
              </a:ext>
            </a:extLst>
          </p:cNvPr>
          <p:cNvSpPr/>
          <p:nvPr/>
        </p:nvSpPr>
        <p:spPr>
          <a:xfrm rot="5400000">
            <a:off x="5868427" y="2259011"/>
            <a:ext cx="161945" cy="12784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9EF615-A1E9-9E9D-4E1D-4EA814DB5B78}"/>
              </a:ext>
            </a:extLst>
          </p:cNvPr>
          <p:cNvSpPr txBox="1"/>
          <p:nvPr/>
        </p:nvSpPr>
        <p:spPr>
          <a:xfrm>
            <a:off x="5725132" y="292383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imm</a:t>
            </a:r>
            <a:endParaRPr lang="ru-RU" sz="1200" dirty="0"/>
          </a:p>
        </p:txBody>
      </p: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2686BEC5-7D6D-4A74-2585-26F2C92ABD80}"/>
              </a:ext>
            </a:extLst>
          </p:cNvPr>
          <p:cNvSpPr/>
          <p:nvPr/>
        </p:nvSpPr>
        <p:spPr>
          <a:xfrm rot="16200000">
            <a:off x="9328857" y="2777464"/>
            <a:ext cx="161945" cy="21594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777090A-0AB3-340C-BB22-7C0F02FD13B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8572500" y="3188031"/>
            <a:ext cx="837330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EE392370-1A75-F6E3-6465-F6B8DBE2C8D8}"/>
              </a:ext>
            </a:extLst>
          </p:cNvPr>
          <p:cNvSpPr/>
          <p:nvPr/>
        </p:nvSpPr>
        <p:spPr>
          <a:xfrm>
            <a:off x="4994415" y="5506550"/>
            <a:ext cx="730717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670C5E5-9B3F-583A-AF34-8824A8091FAF}"/>
              </a:ext>
            </a:extLst>
          </p:cNvPr>
          <p:cNvSpPr/>
          <p:nvPr/>
        </p:nvSpPr>
        <p:spPr>
          <a:xfrm>
            <a:off x="8074291" y="2552948"/>
            <a:ext cx="664288" cy="2705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518056AD-5F47-05DA-FA58-DC3D0BF3A602}"/>
              </a:ext>
            </a:extLst>
          </p:cNvPr>
          <p:cNvSpPr/>
          <p:nvPr/>
        </p:nvSpPr>
        <p:spPr>
          <a:xfrm rot="16200000">
            <a:off x="7529514" y="3138121"/>
            <a:ext cx="161945" cy="14381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4916E33-0F08-33F3-55FE-BD4F1B13475F}"/>
              </a:ext>
            </a:extLst>
          </p:cNvPr>
          <p:cNvCxnSpPr>
            <a:cxnSpLocks/>
            <a:stCxn id="50" idx="1"/>
            <a:endCxn id="34" idx="2"/>
          </p:cNvCxnSpPr>
          <p:nvPr/>
        </p:nvCxnSpPr>
        <p:spPr>
          <a:xfrm flipV="1">
            <a:off x="7610487" y="3188031"/>
            <a:ext cx="142394" cy="58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214A4AA0-5F7E-7C69-7AC9-0DCB39E4450A}"/>
              </a:ext>
            </a:extLst>
          </p:cNvPr>
          <p:cNvSpPr/>
          <p:nvPr/>
        </p:nvSpPr>
        <p:spPr>
          <a:xfrm rot="16200000">
            <a:off x="6453981" y="3502663"/>
            <a:ext cx="161945" cy="7129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EFFA96A-520C-EB41-DB24-A2FA536E244C}"/>
              </a:ext>
            </a:extLst>
          </p:cNvPr>
          <p:cNvCxnSpPr>
            <a:cxnSpLocks/>
            <a:stCxn id="57" idx="1"/>
          </p:cNvCxnSpPr>
          <p:nvPr/>
        </p:nvCxnSpPr>
        <p:spPr>
          <a:xfrm flipV="1">
            <a:off x="6534954" y="3169156"/>
            <a:ext cx="620838" cy="60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BF595E64-752C-1E92-91CB-85A6D51730EB}"/>
              </a:ext>
            </a:extLst>
          </p:cNvPr>
          <p:cNvSpPr/>
          <p:nvPr/>
        </p:nvSpPr>
        <p:spPr>
          <a:xfrm rot="16200000">
            <a:off x="5371405" y="3138993"/>
            <a:ext cx="161945" cy="1440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7540EF10-3B69-1514-68CD-CC91BB03D5C8}"/>
              </a:ext>
            </a:extLst>
          </p:cNvPr>
          <p:cNvCxnSpPr>
            <a:cxnSpLocks/>
            <a:stCxn id="60" idx="1"/>
          </p:cNvCxnSpPr>
          <p:nvPr/>
        </p:nvCxnSpPr>
        <p:spPr>
          <a:xfrm flipV="1">
            <a:off x="5452378" y="3125027"/>
            <a:ext cx="1278423" cy="65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DDF253B6-10FA-14F2-2B88-B6E55BD50F2D}"/>
              </a:ext>
            </a:extLst>
          </p:cNvPr>
          <p:cNvSpPr/>
          <p:nvPr/>
        </p:nvSpPr>
        <p:spPr>
          <a:xfrm rot="16200000">
            <a:off x="2861897" y="2077086"/>
            <a:ext cx="161945" cy="356181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B0912577-521A-281B-071D-FEACE87E9F29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2942870" y="3169156"/>
            <a:ext cx="2835630" cy="60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CAC65F86-993C-5FBA-B4C1-F4DABEE38D95}"/>
              </a:ext>
            </a:extLst>
          </p:cNvPr>
          <p:cNvSpPr/>
          <p:nvPr/>
        </p:nvSpPr>
        <p:spPr>
          <a:xfrm>
            <a:off x="5934681" y="5504483"/>
            <a:ext cx="37497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75C73738-AD7B-49EC-DDCC-F2A3E86892D0}"/>
              </a:ext>
            </a:extLst>
          </p:cNvPr>
          <p:cNvSpPr/>
          <p:nvPr/>
        </p:nvSpPr>
        <p:spPr>
          <a:xfrm>
            <a:off x="7185931" y="2556457"/>
            <a:ext cx="281723" cy="27055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49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арифметических и логических операций (2)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99DB78-3B55-429E-93EC-08E7F699D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901319"/>
              </p:ext>
            </p:extLst>
          </p:nvPr>
        </p:nvGraphicFramePr>
        <p:xfrm>
          <a:off x="608094" y="1675483"/>
          <a:ext cx="8691591" cy="4177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438">
                  <a:extLst>
                    <a:ext uri="{9D8B030D-6E8A-4147-A177-3AD203B41FA5}">
                      <a16:colId xmlns:a16="http://schemas.microsoft.com/office/drawing/2014/main" val="1064944217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225001325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7501423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1023694377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439548892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1547629915"/>
                    </a:ext>
                  </a:extLst>
                </a:gridCol>
                <a:gridCol w="2845839">
                  <a:extLst>
                    <a:ext uri="{9D8B030D-6E8A-4147-A177-3AD203B41FA5}">
                      <a16:colId xmlns:a16="http://schemas.microsoft.com/office/drawing/2014/main" val="2583115495"/>
                    </a:ext>
                  </a:extLst>
                </a:gridCol>
              </a:tblGrid>
              <a:tr h="3797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funct7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4275569751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ADD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+ rs2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14596626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SUB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0x20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rs1 - rs2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506932967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XOR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0x4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^ rs2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648647962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or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OR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0x6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rs1 | rs2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463023854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and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AND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0x7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rs1 &amp; rs2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046739461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Shift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Left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Logical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rs1 &lt;&lt; rs2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1395357018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Shift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Right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Logical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0x5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623073723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sra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Set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Right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Arith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0x5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0x20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3187352569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Set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Less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Than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 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(rs1 &lt; rs2)? 0:1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3362806046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sltu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Set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Less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Than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0110011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0x3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(rs1 &lt; rs2)? 0:1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577" marR="83577" marT="83577" marB="83577"/>
                </a:tc>
                <a:extLst>
                  <a:ext uri="{0D108BD9-81ED-4DB2-BD59-A6C34878D82A}">
                    <a16:rowId xmlns:a16="http://schemas.microsoft.com/office/drawing/2014/main" val="22432499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CE1E70-4E86-4375-B37F-93E5C4F6F13F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93846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71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загрузки и сохранения данных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099D93D-643D-6613-A9C1-E18DE0AB5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68812"/>
              </p:ext>
            </p:extLst>
          </p:nvPr>
        </p:nvGraphicFramePr>
        <p:xfrm>
          <a:off x="608094" y="1675483"/>
          <a:ext cx="8691592" cy="342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1455">
                  <a:extLst>
                    <a:ext uri="{9D8B030D-6E8A-4147-A177-3AD203B41FA5}">
                      <a16:colId xmlns:a16="http://schemas.microsoft.com/office/drawing/2014/main" val="782684071"/>
                    </a:ext>
                  </a:extLst>
                </a:gridCol>
                <a:gridCol w="1905803">
                  <a:extLst>
                    <a:ext uri="{9D8B030D-6E8A-4147-A177-3AD203B41FA5}">
                      <a16:colId xmlns:a16="http://schemas.microsoft.com/office/drawing/2014/main" val="1575742761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1514036750"/>
                    </a:ext>
                  </a:extLst>
                </a:gridCol>
                <a:gridCol w="847023">
                  <a:extLst>
                    <a:ext uri="{9D8B030D-6E8A-4147-A177-3AD203B41FA5}">
                      <a16:colId xmlns:a16="http://schemas.microsoft.com/office/drawing/2014/main" val="92208653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1258901123"/>
                    </a:ext>
                  </a:extLst>
                </a:gridCol>
                <a:gridCol w="3380149">
                  <a:extLst>
                    <a:ext uri="{9D8B030D-6E8A-4147-A177-3AD203B41FA5}">
                      <a16:colId xmlns:a16="http://schemas.microsoft.com/office/drawing/2014/main" val="3754896607"/>
                    </a:ext>
                  </a:extLst>
                </a:gridCol>
              </a:tblGrid>
              <a:tr h="3462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Имя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b="1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b="1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1479374788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Byte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M[rs1+imm][7:0]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1797877844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lh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Half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M[rs1+imm][15:0]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229666576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lw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Word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0x2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M[rs1+imm][31:0]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993106932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lbu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Byte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M[rs1+imm][7:0]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76590301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lhu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Load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Half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M[rs1+imm][15:0]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4057102103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Store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Byte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0010011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M[rs1+imm][7:0] = rs2[7:0]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2908852289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sh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Store Half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0100011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M[rs1+imm][15:0] = rs2[15:0]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4111274378"/>
                  </a:ext>
                </a:extLst>
              </a:tr>
              <a:tr h="38535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sw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Store Word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0100011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0x2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M[rs1+imm][31:0] = rs2[31:0]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8" marR="77308" marT="77308" marB="77308"/>
                </a:tc>
                <a:extLst>
                  <a:ext uri="{0D108BD9-81ED-4DB2-BD59-A6C34878D82A}">
                    <a16:rowId xmlns:a16="http://schemas.microsoft.com/office/drawing/2014/main" val="31944521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02B1D0-9519-4EB3-5F11-1075894B2F67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46283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19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529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управления исполнением программного кода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079B9-D3D2-5B9D-62FA-7D2B191DA7FF}"/>
              </a:ext>
            </a:extLst>
          </p:cNvPr>
          <p:cNvSpPr txBox="1"/>
          <p:nvPr/>
        </p:nvSpPr>
        <p:spPr>
          <a:xfrm>
            <a:off x="8258783" y="32976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(стр.31)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8DACC9D-3917-5D9B-22EB-7D5BEBAE1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18666"/>
              </p:ext>
            </p:extLst>
          </p:nvPr>
        </p:nvGraphicFramePr>
        <p:xfrm>
          <a:off x="608095" y="1675483"/>
          <a:ext cx="8691591" cy="2747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2204">
                  <a:extLst>
                    <a:ext uri="{9D8B030D-6E8A-4147-A177-3AD203B41FA5}">
                      <a16:colId xmlns:a16="http://schemas.microsoft.com/office/drawing/2014/main" val="3277903325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191718474"/>
                    </a:ext>
                  </a:extLst>
                </a:gridCol>
                <a:gridCol w="712269">
                  <a:extLst>
                    <a:ext uri="{9D8B030D-6E8A-4147-A177-3AD203B41FA5}">
                      <a16:colId xmlns:a16="http://schemas.microsoft.com/office/drawing/2014/main" val="3998205294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1250371615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622982227"/>
                    </a:ext>
                  </a:extLst>
                </a:gridCol>
                <a:gridCol w="3380149">
                  <a:extLst>
                    <a:ext uri="{9D8B030D-6E8A-4147-A177-3AD203B41FA5}">
                      <a16:colId xmlns:a16="http://schemas.microsoft.com/office/drawing/2014/main" val="3916385191"/>
                    </a:ext>
                  </a:extLst>
                </a:gridCol>
              </a:tblGrid>
              <a:tr h="2526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15532299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beq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==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if (rs1 == rs2) pc+=imm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344567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bne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!=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!=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1616209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&lt;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1302401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bge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&gt;=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5661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bltu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&lt;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33030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bleu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&gt;=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275885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52F58C-2292-441F-B7F5-60E9FBC861DA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Операции с регистрами</a:t>
            </a:r>
          </a:p>
        </p:txBody>
      </p:sp>
    </p:spTree>
    <p:extLst>
      <p:ext uri="{BB962C8B-B14F-4D97-AF65-F5344CB8AC3E}">
        <p14:creationId xmlns:p14="http://schemas.microsoft.com/office/powerpoint/2010/main" val="121705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Содержание курса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23893-3BB6-4691-7AB5-EC2391BA65D9}"/>
              </a:ext>
            </a:extLst>
          </p:cNvPr>
          <p:cNvSpPr txBox="1"/>
          <p:nvPr/>
        </p:nvSpPr>
        <p:spPr>
          <a:xfrm>
            <a:off x="972766" y="1215090"/>
            <a:ext cx="56476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Особенности </a:t>
            </a:r>
            <a:r>
              <a:rPr lang="en-US" dirty="0"/>
              <a:t>RISC-V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Архитектура набора команд </a:t>
            </a:r>
            <a:r>
              <a:rPr lang="en-US" dirty="0"/>
              <a:t>RISC-V</a:t>
            </a:r>
            <a:r>
              <a:rPr lang="ru-RU" dirty="0"/>
              <a:t> (</a:t>
            </a:r>
            <a:r>
              <a:rPr lang="en-US" dirty="0"/>
              <a:t>RISC-V ISA)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Кодирование инструкций в </a:t>
            </a:r>
            <a:r>
              <a:rPr lang="en-US" dirty="0"/>
              <a:t>RISC-V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непривилегированные инструкции </a:t>
            </a:r>
            <a:r>
              <a:rPr lang="en-US" dirty="0"/>
              <a:t>RISC-V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Бинарный интерфейс приложений (</a:t>
            </a:r>
            <a:r>
              <a:rPr lang="en-US" dirty="0"/>
              <a:t>ABI)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Инструменты разработчика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Основные конструкции языка </a:t>
            </a:r>
            <a:r>
              <a:rPr lang="en-US" dirty="0"/>
              <a:t>Assembler </a:t>
            </a:r>
            <a:r>
              <a:rPr lang="ru-RU" dirty="0"/>
              <a:t>для </a:t>
            </a:r>
            <a:r>
              <a:rPr lang="en-US" dirty="0"/>
              <a:t>RISC-V: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92405-DC47-2EF5-F563-3D82B534A1A9}"/>
              </a:ext>
            </a:extLst>
          </p:cNvPr>
          <p:cNvSpPr txBox="1"/>
          <p:nvPr/>
        </p:nvSpPr>
        <p:spPr>
          <a:xfrm>
            <a:off x="1623264" y="3149138"/>
            <a:ext cx="3368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метки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директивы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псевдо инструкции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 с переменными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подпрограмм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47299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061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Инструкции взаимодействия с операционной системой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F03C9F9-3721-F565-6784-C973F990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79645"/>
              </p:ext>
            </p:extLst>
          </p:nvPr>
        </p:nvGraphicFramePr>
        <p:xfrm>
          <a:off x="608093" y="1675483"/>
          <a:ext cx="8691591" cy="1573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581">
                  <a:extLst>
                    <a:ext uri="{9D8B030D-6E8A-4147-A177-3AD203B41FA5}">
                      <a16:colId xmlns:a16="http://schemas.microsoft.com/office/drawing/2014/main" val="22012676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816332729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3222312050"/>
                    </a:ext>
                  </a:extLst>
                </a:gridCol>
                <a:gridCol w="827773">
                  <a:extLst>
                    <a:ext uri="{9D8B030D-6E8A-4147-A177-3AD203B41FA5}">
                      <a16:colId xmlns:a16="http://schemas.microsoft.com/office/drawing/2014/main" val="411032797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2103535833"/>
                    </a:ext>
                  </a:extLst>
                </a:gridCol>
                <a:gridCol w="3380147">
                  <a:extLst>
                    <a:ext uri="{9D8B030D-6E8A-4147-A177-3AD203B41FA5}">
                      <a16:colId xmlns:a16="http://schemas.microsoft.com/office/drawing/2014/main" val="1598704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869368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ecall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Environment Call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1110011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0,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 = 0, 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передать управление системе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1094067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ebreak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Environment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Break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1110011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1,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 = 0,</a:t>
                      </a:r>
                    </a:p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передать управление отладчику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220063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FD1F7C-55BB-47EC-998B-4A5C1B783B3B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Системные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28375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9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Язык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Assembler: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общие сведения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CFE9C-FEAA-4853-92AD-AE33EC2DECEC}"/>
              </a:ext>
            </a:extLst>
          </p:cNvPr>
          <p:cNvSpPr txBox="1"/>
          <p:nvPr/>
        </p:nvSpPr>
        <p:spPr>
          <a:xfrm>
            <a:off x="608094" y="1186774"/>
            <a:ext cx="10975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Язык </a:t>
            </a:r>
            <a:r>
              <a:rPr lang="en-US" sz="1400" dirty="0">
                <a:latin typeface="Nunito Sans" pitchFamily="2" charset="-52"/>
              </a:rPr>
              <a:t>Assembler – </a:t>
            </a:r>
            <a:r>
              <a:rPr lang="ru-RU" sz="1400" dirty="0">
                <a:latin typeface="Nunito Sans" pitchFamily="2" charset="-52"/>
              </a:rPr>
              <a:t>низкоуровневый язык программирования, наиболее близкий к машинным кодам. </a:t>
            </a:r>
          </a:p>
          <a:p>
            <a:r>
              <a:rPr lang="ru-RU" sz="1400" dirty="0">
                <a:latin typeface="Nunito Sans" pitchFamily="2" charset="-52"/>
              </a:rPr>
              <a:t>Он позволяет представлять команды управления вычислительным устройством в виде, удобным для восприятия человеком.</a:t>
            </a:r>
          </a:p>
          <a:p>
            <a:r>
              <a:rPr lang="ru-RU" sz="1400" dirty="0">
                <a:latin typeface="Nunito Sans" pitchFamily="2" charset="-52"/>
              </a:rPr>
              <a:t>Характерной чертой языка </a:t>
            </a:r>
            <a:r>
              <a:rPr lang="en-US" sz="1400" dirty="0">
                <a:latin typeface="Nunito Sans" pitchFamily="2" charset="-52"/>
              </a:rPr>
              <a:t>Assembler </a:t>
            </a:r>
            <a:r>
              <a:rPr lang="ru-RU" sz="1400" dirty="0">
                <a:latin typeface="Nunito Sans" pitchFamily="2" charset="-52"/>
              </a:rPr>
              <a:t>является то, что набор его команд напрямую зависит от архитектуры устройства, для программирования которого он используется.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123DF-6441-4CF1-8055-76F67D5807CA}"/>
              </a:ext>
            </a:extLst>
          </p:cNvPr>
          <p:cNvSpPr txBox="1"/>
          <p:nvPr/>
        </p:nvSpPr>
        <p:spPr>
          <a:xfrm>
            <a:off x="608094" y="2341981"/>
            <a:ext cx="143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Синтаксис </a:t>
            </a:r>
            <a:r>
              <a:rPr lang="en-US" sz="1400" dirty="0">
                <a:latin typeface="Nunito Sans" pitchFamily="2" charset="-52"/>
              </a:rPr>
              <a:t>Intel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FB0B5-D235-485A-979A-77A50F0DE9B5}"/>
              </a:ext>
            </a:extLst>
          </p:cNvPr>
          <p:cNvSpPr txBox="1"/>
          <p:nvPr/>
        </p:nvSpPr>
        <p:spPr>
          <a:xfrm>
            <a:off x="3388616" y="2341981"/>
            <a:ext cx="143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Синтаксис </a:t>
            </a:r>
            <a:r>
              <a:rPr lang="en-US" sz="1400" dirty="0">
                <a:latin typeface="Nunito Sans" pitchFamily="2" charset="-52"/>
              </a:rPr>
              <a:t>AT&amp;T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76004-3E38-4A1E-8586-2600D1E4DF03}"/>
              </a:ext>
            </a:extLst>
          </p:cNvPr>
          <p:cNvSpPr txBox="1"/>
          <p:nvPr/>
        </p:nvSpPr>
        <p:spPr>
          <a:xfrm>
            <a:off x="690465" y="3172408"/>
            <a:ext cx="1874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mov    AX, 0x05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push   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   AX, 0x02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pop    BX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jmp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some_label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D7A62-B155-417E-94FD-1079FC6D234E}"/>
              </a:ext>
            </a:extLst>
          </p:cNvPr>
          <p:cNvSpPr txBox="1"/>
          <p:nvPr/>
        </p:nvSpPr>
        <p:spPr>
          <a:xfrm>
            <a:off x="3388616" y="3172407"/>
            <a:ext cx="1874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mov    $0x05,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push  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   $0x02, %ax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pop    %bx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jmp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some_label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D62F7-5720-4BC8-A5D7-6A8E609A97A5}"/>
              </a:ext>
            </a:extLst>
          </p:cNvPr>
          <p:cNvSpPr txBox="1"/>
          <p:nvPr/>
        </p:nvSpPr>
        <p:spPr>
          <a:xfrm>
            <a:off x="6650420" y="2341845"/>
            <a:ext cx="4933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В состав кода на языке </a:t>
            </a:r>
            <a:r>
              <a:rPr lang="en-US" sz="1400" dirty="0">
                <a:latin typeface="Nunito Sans" pitchFamily="2" charset="-52"/>
              </a:rPr>
              <a:t>Assembler </a:t>
            </a:r>
            <a:r>
              <a:rPr lang="ru-RU" sz="1400" dirty="0">
                <a:latin typeface="Nunito Sans" pitchFamily="2" charset="-52"/>
              </a:rPr>
              <a:t>могут входить: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комментарии – строки, исключаемые из процесса компиляции и сборки;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мнемоники – символьные аналоги </a:t>
            </a:r>
            <a:r>
              <a:rPr lang="ru-RU" sz="1400" dirty="0" err="1">
                <a:latin typeface="Nunito Sans" pitchFamily="2" charset="-52"/>
              </a:rPr>
              <a:t>опкодов</a:t>
            </a:r>
            <a:r>
              <a:rPr lang="ru-RU" sz="1400" dirty="0">
                <a:latin typeface="Nunito Sans" pitchFamily="2" charset="-5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операнды – регистры, переменные, имена меток и т.д.;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метки – символьное обозначение определённого адреса в сегменте, на который можно осуществить переход;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переменные – именованные адреса в сегменте данных, ограниченные размером и определяемые типом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директивы – управляют режимами ассемблирования программ;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макроопределения – конструкции, объединяющие группу  команд под определённым именем;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Nunito Sans" pitchFamily="2" charset="-5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6887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51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Уровни абстракции в</a:t>
            </a:r>
            <a:r>
              <a:rPr kumimoji="0" lang="ru-RU" sz="2000" b="1" u="none" strike="noStrike" kern="1200" cap="none" spc="0" normalizeH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языках программирования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7AF25-D7AC-48C2-9EB4-EF15B15BE535}"/>
              </a:ext>
            </a:extLst>
          </p:cNvPr>
          <p:cNvSpPr txBox="1"/>
          <p:nvPr/>
        </p:nvSpPr>
        <p:spPr>
          <a:xfrm>
            <a:off x="537071" y="1624041"/>
            <a:ext cx="2202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Высокоуровневый язык программирования</a:t>
            </a:r>
          </a:p>
          <a:p>
            <a:pPr algn="ctr"/>
            <a:r>
              <a:rPr lang="ru-RU" sz="1400" dirty="0"/>
              <a:t>(С)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B51951-C711-4A90-B3B9-FFB08E32ACAD}"/>
              </a:ext>
            </a:extLst>
          </p:cNvPr>
          <p:cNvSpPr txBox="1"/>
          <p:nvPr/>
        </p:nvSpPr>
        <p:spPr>
          <a:xfrm>
            <a:off x="4491473" y="1624041"/>
            <a:ext cx="2202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Низкоуровневый язык программирования (</a:t>
            </a:r>
            <a:r>
              <a:rPr lang="en-US" sz="1400" dirty="0">
                <a:latin typeface="Nunito Sans"/>
              </a:rPr>
              <a:t>Assembler</a:t>
            </a:r>
            <a:r>
              <a:rPr lang="ru-RU" sz="14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C30B6-94DF-4AB8-BE6A-5BB17A942979}"/>
              </a:ext>
            </a:extLst>
          </p:cNvPr>
          <p:cNvSpPr txBox="1"/>
          <p:nvPr/>
        </p:nvSpPr>
        <p:spPr>
          <a:xfrm>
            <a:off x="8445876" y="1839484"/>
            <a:ext cx="220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Машинные коды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C289E2-D0B9-4E5B-82B9-777A289D5008}"/>
              </a:ext>
            </a:extLst>
          </p:cNvPr>
          <p:cNvSpPr/>
          <p:nvPr/>
        </p:nvSpPr>
        <p:spPr>
          <a:xfrm>
            <a:off x="608094" y="2980904"/>
            <a:ext cx="31428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4D9DB3F-2847-420A-BB72-95F4ACC7E82E}"/>
              </a:ext>
            </a:extLst>
          </p:cNvPr>
          <p:cNvSpPr/>
          <p:nvPr/>
        </p:nvSpPr>
        <p:spPr>
          <a:xfrm>
            <a:off x="4491472" y="2980904"/>
            <a:ext cx="37567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.global 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</a:t>
            </a:r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7595B1-2CA1-4612-8D46-E051EABF35F9}"/>
              </a:ext>
            </a:extLst>
          </p:cNvPr>
          <p:cNvSpPr/>
          <p:nvPr/>
        </p:nvSpPr>
        <p:spPr>
          <a:xfrm>
            <a:off x="8445876" y="3386019"/>
            <a:ext cx="135126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00 10 05 13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00 00 15 97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02 05 85 93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F0 06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04 00 08 93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00 00 05 13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05 D0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46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6F3CF1E-AE0E-493E-9B6A-6D5519F459AA}"/>
              </a:ext>
            </a:extLst>
          </p:cNvPr>
          <p:cNvSpPr/>
          <p:nvPr/>
        </p:nvSpPr>
        <p:spPr>
          <a:xfrm>
            <a:off x="2056648" y="1282732"/>
            <a:ext cx="304045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.global 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</a:t>
            </a:r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strHello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CAF04A-2136-457E-B893-5398B59ACA63}"/>
              </a:ext>
            </a:extLst>
          </p:cNvPr>
          <p:cNvSpPr/>
          <p:nvPr/>
        </p:nvSpPr>
        <p:spPr>
          <a:xfrm>
            <a:off x="2056648" y="4391275"/>
            <a:ext cx="13512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00 10 05 13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00 00 15 97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02 05 85 93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F0 06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04 00 08 93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00 00 05 13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05 D0 08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00 00 00 73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479C2-2D35-5DDA-33C8-04DEAB5F3F79}"/>
              </a:ext>
            </a:extLst>
          </p:cNvPr>
          <p:cNvSpPr/>
          <p:nvPr/>
        </p:nvSpPr>
        <p:spPr>
          <a:xfrm>
            <a:off x="6167388" y="1282732"/>
            <a:ext cx="45440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498D-CBF2-45B9-81C6-FEA99FF58BB9}"/>
              </a:ext>
            </a:extLst>
          </p:cNvPr>
          <p:cNvSpPr/>
          <p:nvPr/>
        </p:nvSpPr>
        <p:spPr>
          <a:xfrm>
            <a:off x="6167387" y="4350425"/>
            <a:ext cx="17846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B4 4C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A73D3-CAB2-7126-EEFC-48136115FEE8}"/>
              </a:ext>
            </a:extLst>
          </p:cNvPr>
          <p:cNvSpPr txBox="1"/>
          <p:nvPr/>
        </p:nvSpPr>
        <p:spPr>
          <a:xfrm>
            <a:off x="608094" y="128273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unito Sans" pitchFamily="2" charset="-52"/>
              </a:rPr>
              <a:t>RISC-V:</a:t>
            </a:r>
            <a:endParaRPr lang="ru-RU" dirty="0">
              <a:latin typeface="Nunito Sans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7ACD4-C023-41CD-02CC-B733AD8B8EB5}"/>
              </a:ext>
            </a:extLst>
          </p:cNvPr>
          <p:cNvSpPr txBox="1"/>
          <p:nvPr/>
        </p:nvSpPr>
        <p:spPr>
          <a:xfrm>
            <a:off x="4808034" y="128273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unito Sans" pitchFamily="2" charset="-52"/>
              </a:rPr>
              <a:t>x86:</a:t>
            </a:r>
            <a:endParaRPr lang="ru-RU" dirty="0">
              <a:latin typeface="Nunito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446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3FCFE3-4F3C-30E7-A31F-89C31377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2" y="1078050"/>
            <a:ext cx="8528390" cy="1332561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FE13BA-74B1-F621-E571-7BB14608BE25}"/>
              </a:ext>
            </a:extLst>
          </p:cNvPr>
          <p:cNvSpPr/>
          <p:nvPr/>
        </p:nvSpPr>
        <p:spPr>
          <a:xfrm>
            <a:off x="988057" y="2558949"/>
            <a:ext cx="65685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ru-RU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     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lea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ru-RU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string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ED39A46C-D3E6-8AF3-797A-FA2DD783AC14}"/>
              </a:ext>
            </a:extLst>
          </p:cNvPr>
          <p:cNvSpPr/>
          <p:nvPr/>
        </p:nvSpPr>
        <p:spPr>
          <a:xfrm rot="16200000">
            <a:off x="2302204" y="3189016"/>
            <a:ext cx="180018" cy="936107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49038D-6C68-2577-93A3-C170407392F2}"/>
              </a:ext>
            </a:extLst>
          </p:cNvPr>
          <p:cNvCxnSpPr>
            <a:stCxn id="8" idx="1"/>
          </p:cNvCxnSpPr>
          <p:nvPr/>
        </p:nvCxnSpPr>
        <p:spPr>
          <a:xfrm flipV="1">
            <a:off x="2392214" y="1910877"/>
            <a:ext cx="180019" cy="165618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0CB85E6-AA25-5EDB-FD25-388556E66E0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32273" y="1910877"/>
            <a:ext cx="227999" cy="165217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" name="Скругленный прямоугольник 14">
            <a:extLst>
              <a:ext uri="{FF2B5EF4-FFF2-40B4-BE49-F238E27FC236}">
                <a16:creationId xmlns:a16="http://schemas.microsoft.com/office/drawing/2014/main" id="{0D3D1BBB-E12F-9885-D531-0C7A8E434BA9}"/>
              </a:ext>
            </a:extLst>
          </p:cNvPr>
          <p:cNvSpPr/>
          <p:nvPr/>
        </p:nvSpPr>
        <p:spPr>
          <a:xfrm>
            <a:off x="2392213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197F26B7-259E-BF61-4C6A-F8D14AED4FE7}"/>
              </a:ext>
            </a:extLst>
          </p:cNvPr>
          <p:cNvSpPr/>
          <p:nvPr/>
        </p:nvSpPr>
        <p:spPr>
          <a:xfrm>
            <a:off x="2716249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9B560D06-33A8-11C4-C7F8-09525129431B}"/>
              </a:ext>
            </a:extLst>
          </p:cNvPr>
          <p:cNvSpPr/>
          <p:nvPr/>
        </p:nvSpPr>
        <p:spPr>
          <a:xfrm rot="16200000">
            <a:off x="3902653" y="3519706"/>
            <a:ext cx="180019" cy="759545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842127B-0208-5176-37BC-E0C33C33B72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292315" y="1910879"/>
            <a:ext cx="700348" cy="189859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" name="Скругленный прямоугольник 20">
            <a:extLst>
              <a:ext uri="{FF2B5EF4-FFF2-40B4-BE49-F238E27FC236}">
                <a16:creationId xmlns:a16="http://schemas.microsoft.com/office/drawing/2014/main" id="{04E34BA1-3616-E97C-46EB-306D3CFDBF4B}"/>
              </a:ext>
            </a:extLst>
          </p:cNvPr>
          <p:cNvSpPr/>
          <p:nvPr/>
        </p:nvSpPr>
        <p:spPr>
          <a:xfrm>
            <a:off x="3045617" y="1658849"/>
            <a:ext cx="28803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57914749-F204-7A9B-2D52-421B676A5B1D}"/>
              </a:ext>
            </a:extLst>
          </p:cNvPr>
          <p:cNvSpPr/>
          <p:nvPr/>
        </p:nvSpPr>
        <p:spPr>
          <a:xfrm rot="16200000">
            <a:off x="4908238" y="3489687"/>
            <a:ext cx="180020" cy="819582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F2EF225-1FBB-F5E8-2D34-13C82DB17D33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724362" y="1982888"/>
            <a:ext cx="1273886" cy="182658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Скругленный прямоугольник 24">
            <a:extLst>
              <a:ext uri="{FF2B5EF4-FFF2-40B4-BE49-F238E27FC236}">
                <a16:creationId xmlns:a16="http://schemas.microsoft.com/office/drawing/2014/main" id="{12C25C56-B16A-A105-C491-3CBC63C24C4E}"/>
              </a:ext>
            </a:extLst>
          </p:cNvPr>
          <p:cNvSpPr/>
          <p:nvPr/>
        </p:nvSpPr>
        <p:spPr>
          <a:xfrm>
            <a:off x="3372559" y="1658849"/>
            <a:ext cx="583444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D63C318F-FF59-9D3F-30D3-A8064C79AC7A}"/>
              </a:ext>
            </a:extLst>
          </p:cNvPr>
          <p:cNvSpPr/>
          <p:nvPr/>
        </p:nvSpPr>
        <p:spPr>
          <a:xfrm rot="16200000">
            <a:off x="5715662" y="3974184"/>
            <a:ext cx="180019" cy="445894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A25941E-AFBF-9B66-38A8-071A3AA4D3C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4346716" y="1910878"/>
            <a:ext cx="1458956" cy="219624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Скругленный прямоугольник 27">
            <a:extLst>
              <a:ext uri="{FF2B5EF4-FFF2-40B4-BE49-F238E27FC236}">
                <a16:creationId xmlns:a16="http://schemas.microsoft.com/office/drawing/2014/main" id="{B621661A-41AA-9B25-EBDC-F811AB8A478F}"/>
              </a:ext>
            </a:extLst>
          </p:cNvPr>
          <p:cNvSpPr/>
          <p:nvPr/>
        </p:nvSpPr>
        <p:spPr>
          <a:xfrm>
            <a:off x="398652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Правая фигурная скобка 23">
            <a:extLst>
              <a:ext uri="{FF2B5EF4-FFF2-40B4-BE49-F238E27FC236}">
                <a16:creationId xmlns:a16="http://schemas.microsoft.com/office/drawing/2014/main" id="{9BD98538-BFBA-2BB1-251E-64D9469C53DC}"/>
              </a:ext>
            </a:extLst>
          </p:cNvPr>
          <p:cNvSpPr/>
          <p:nvPr/>
        </p:nvSpPr>
        <p:spPr>
          <a:xfrm rot="16200000">
            <a:off x="6246922" y="3990128"/>
            <a:ext cx="180019" cy="414006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FF2C2B1-F0BF-D73E-32A1-2629E2924BDB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4605887" y="1910877"/>
            <a:ext cx="1731045" cy="2196245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Скругленный прямоугольник 32">
            <a:extLst>
              <a:ext uri="{FF2B5EF4-FFF2-40B4-BE49-F238E27FC236}">
                <a16:creationId xmlns:a16="http://schemas.microsoft.com/office/drawing/2014/main" id="{0B872018-4B6D-07DE-8DF6-7C7296418CF0}"/>
              </a:ext>
            </a:extLst>
          </p:cNvPr>
          <p:cNvSpPr/>
          <p:nvPr/>
        </p:nvSpPr>
        <p:spPr>
          <a:xfrm>
            <a:off x="4315871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9F4BF3B8-3B7A-EA47-6573-38010B157881}"/>
              </a:ext>
            </a:extLst>
          </p:cNvPr>
          <p:cNvSpPr/>
          <p:nvPr/>
        </p:nvSpPr>
        <p:spPr>
          <a:xfrm rot="16200000">
            <a:off x="3070263" y="3427170"/>
            <a:ext cx="180018" cy="451788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Скругленный прямоугольник 32">
            <a:extLst>
              <a:ext uri="{FF2B5EF4-FFF2-40B4-BE49-F238E27FC236}">
                <a16:creationId xmlns:a16="http://schemas.microsoft.com/office/drawing/2014/main" id="{69A864B6-541C-F736-411D-759819FD364D}"/>
              </a:ext>
            </a:extLst>
          </p:cNvPr>
          <p:cNvSpPr/>
          <p:nvPr/>
        </p:nvSpPr>
        <p:spPr>
          <a:xfrm>
            <a:off x="4619101" y="1650990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Скругленный прямоугольник 32">
            <a:extLst>
              <a:ext uri="{FF2B5EF4-FFF2-40B4-BE49-F238E27FC236}">
                <a16:creationId xmlns:a16="http://schemas.microsoft.com/office/drawing/2014/main" id="{DCD65704-2B87-AC90-BC62-0DFD101681BC}"/>
              </a:ext>
            </a:extLst>
          </p:cNvPr>
          <p:cNvSpPr/>
          <p:nvPr/>
        </p:nvSpPr>
        <p:spPr>
          <a:xfrm>
            <a:off x="513101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Скругленный прямоугольник 32">
            <a:extLst>
              <a:ext uri="{FF2B5EF4-FFF2-40B4-BE49-F238E27FC236}">
                <a16:creationId xmlns:a16="http://schemas.microsoft.com/office/drawing/2014/main" id="{7B0683B8-1D46-B640-0B01-51806024B6C1}"/>
              </a:ext>
            </a:extLst>
          </p:cNvPr>
          <p:cNvSpPr/>
          <p:nvPr/>
        </p:nvSpPr>
        <p:spPr>
          <a:xfrm>
            <a:off x="543424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Скругленный прямоугольник 32">
            <a:extLst>
              <a:ext uri="{FF2B5EF4-FFF2-40B4-BE49-F238E27FC236}">
                <a16:creationId xmlns:a16="http://schemas.microsoft.com/office/drawing/2014/main" id="{A1D43653-5B78-3C90-4A7B-6D5E64945DE3}"/>
              </a:ext>
            </a:extLst>
          </p:cNvPr>
          <p:cNvSpPr/>
          <p:nvPr/>
        </p:nvSpPr>
        <p:spPr>
          <a:xfrm>
            <a:off x="5737474" y="1658849"/>
            <a:ext cx="294202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Скругленный прямоугольник 32">
            <a:extLst>
              <a:ext uri="{FF2B5EF4-FFF2-40B4-BE49-F238E27FC236}">
                <a16:creationId xmlns:a16="http://schemas.microsoft.com/office/drawing/2014/main" id="{FCB91CA6-1928-66EE-19B8-FDA97BF49790}"/>
              </a:ext>
            </a:extLst>
          </p:cNvPr>
          <p:cNvSpPr/>
          <p:nvPr/>
        </p:nvSpPr>
        <p:spPr>
          <a:xfrm>
            <a:off x="6067521" y="1660152"/>
            <a:ext cx="607786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284D0E2-03DD-99C6-AD72-B078E833BC96}"/>
              </a:ext>
            </a:extLst>
          </p:cNvPr>
          <p:cNvSpPr/>
          <p:nvPr/>
        </p:nvSpPr>
        <p:spPr>
          <a:xfrm>
            <a:off x="8464015" y="4489985"/>
            <a:ext cx="3497815" cy="973992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endParaRPr lang="ru-RU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RAX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EED2CCD-3A3D-BB63-2814-DA99870DE244}"/>
              </a:ext>
            </a:extLst>
          </p:cNvPr>
          <p:cNvSpPr/>
          <p:nvPr/>
        </p:nvSpPr>
        <p:spPr>
          <a:xfrm>
            <a:off x="10200907" y="4501913"/>
            <a:ext cx="1740484" cy="674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EAX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57CD750-378F-4100-1E8A-148F9A10356B}"/>
              </a:ext>
            </a:extLst>
          </p:cNvPr>
          <p:cNvSpPr/>
          <p:nvPr/>
        </p:nvSpPr>
        <p:spPr>
          <a:xfrm>
            <a:off x="11071147" y="4501913"/>
            <a:ext cx="870243" cy="386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AX</a:t>
            </a:r>
            <a:endParaRPr lang="ru-RU" sz="12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E9FD3D9-0510-301C-F0B5-748F44BFF7DA}"/>
              </a:ext>
            </a:extLst>
          </p:cNvPr>
          <p:cNvSpPr/>
          <p:nvPr/>
        </p:nvSpPr>
        <p:spPr>
          <a:xfrm>
            <a:off x="11071149" y="4510459"/>
            <a:ext cx="426575" cy="1788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AH</a:t>
            </a:r>
            <a:endParaRPr lang="ru-RU" sz="10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2F2CA13-3C30-8268-050B-3C820F709635}"/>
              </a:ext>
            </a:extLst>
          </p:cNvPr>
          <p:cNvSpPr/>
          <p:nvPr/>
        </p:nvSpPr>
        <p:spPr>
          <a:xfrm>
            <a:off x="11514816" y="4510459"/>
            <a:ext cx="426575" cy="1788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AL</a:t>
            </a:r>
            <a:endParaRPr lang="ru-RU" sz="1000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4C88D64B-CDA2-0DCA-8A7A-45B43A2EA0D0}"/>
              </a:ext>
            </a:extLst>
          </p:cNvPr>
          <p:cNvCxnSpPr/>
          <p:nvPr/>
        </p:nvCxnSpPr>
        <p:spPr>
          <a:xfrm>
            <a:off x="11506269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B95B0B5-64AE-5562-580C-4A3435FE9FE6}"/>
              </a:ext>
            </a:extLst>
          </p:cNvPr>
          <p:cNvCxnSpPr/>
          <p:nvPr/>
        </p:nvCxnSpPr>
        <p:spPr>
          <a:xfrm>
            <a:off x="11944984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20AE53B2-FB77-2A5F-117C-CE77A837B1CA}"/>
              </a:ext>
            </a:extLst>
          </p:cNvPr>
          <p:cNvCxnSpPr/>
          <p:nvPr/>
        </p:nvCxnSpPr>
        <p:spPr>
          <a:xfrm>
            <a:off x="11071150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42FB179-1D49-EC0B-068F-582FC76FD937}"/>
              </a:ext>
            </a:extLst>
          </p:cNvPr>
          <p:cNvCxnSpPr/>
          <p:nvPr/>
        </p:nvCxnSpPr>
        <p:spPr>
          <a:xfrm>
            <a:off x="10636026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49FCE39-FC02-67DA-DB7D-61FFA0B3E486}"/>
              </a:ext>
            </a:extLst>
          </p:cNvPr>
          <p:cNvCxnSpPr>
            <a:stCxn id="48" idx="0"/>
          </p:cNvCxnSpPr>
          <p:nvPr/>
        </p:nvCxnSpPr>
        <p:spPr>
          <a:xfrm flipH="1">
            <a:off x="10200907" y="3832621"/>
            <a:ext cx="371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D686E42-CA03-E5E1-CF4C-A2901079F0DE}"/>
              </a:ext>
            </a:extLst>
          </p:cNvPr>
          <p:cNvCxnSpPr/>
          <p:nvPr/>
        </p:nvCxnSpPr>
        <p:spPr>
          <a:xfrm>
            <a:off x="9769378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2B445E5-C663-7F45-191C-6F797D97C531}"/>
              </a:ext>
            </a:extLst>
          </p:cNvPr>
          <p:cNvCxnSpPr/>
          <p:nvPr/>
        </p:nvCxnSpPr>
        <p:spPr>
          <a:xfrm>
            <a:off x="9334259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41ADEA0-7F87-4EE9-B86F-91BD5C66E8E9}"/>
              </a:ext>
            </a:extLst>
          </p:cNvPr>
          <p:cNvCxnSpPr/>
          <p:nvPr/>
        </p:nvCxnSpPr>
        <p:spPr>
          <a:xfrm>
            <a:off x="8899135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996E74C5-519D-2AE3-6289-75374EACD93A}"/>
              </a:ext>
            </a:extLst>
          </p:cNvPr>
          <p:cNvCxnSpPr/>
          <p:nvPr/>
        </p:nvCxnSpPr>
        <p:spPr>
          <a:xfrm>
            <a:off x="8464016" y="3832621"/>
            <a:ext cx="0" cy="65736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BB40A1-E7F2-3433-A6DE-5165C0C64F4C}"/>
              </a:ext>
            </a:extLst>
          </p:cNvPr>
          <p:cNvSpPr txBox="1"/>
          <p:nvPr/>
        </p:nvSpPr>
        <p:spPr>
          <a:xfrm>
            <a:off x="8464016" y="4120653"/>
            <a:ext cx="34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8                              4               2      1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1879D-F83C-1E6C-D3F3-17218D057709}"/>
              </a:ext>
            </a:extLst>
          </p:cNvPr>
          <p:cNvSpPr txBox="1"/>
          <p:nvPr/>
        </p:nvSpPr>
        <p:spPr>
          <a:xfrm>
            <a:off x="7382471" y="4120653"/>
            <a:ext cx="8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Байты: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A863C-83AB-AE5C-B9A2-AF20BFA39C81}"/>
              </a:ext>
            </a:extLst>
          </p:cNvPr>
          <p:cNvSpPr txBox="1"/>
          <p:nvPr/>
        </p:nvSpPr>
        <p:spPr>
          <a:xfrm>
            <a:off x="7382471" y="3832621"/>
            <a:ext cx="89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Биты  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1CD19E-0824-3E0C-1A48-A40817AFD86A}"/>
              </a:ext>
            </a:extLst>
          </p:cNvPr>
          <p:cNvSpPr txBox="1"/>
          <p:nvPr/>
        </p:nvSpPr>
        <p:spPr>
          <a:xfrm>
            <a:off x="8462591" y="3832621"/>
            <a:ext cx="34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64                             32            16     8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F2A414B-5B0F-91C1-EB34-C2F8D8AE123A}"/>
              </a:ext>
            </a:extLst>
          </p:cNvPr>
          <p:cNvCxnSpPr/>
          <p:nvPr/>
        </p:nvCxnSpPr>
        <p:spPr>
          <a:xfrm flipH="1">
            <a:off x="8238021" y="4161303"/>
            <a:ext cx="371526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E0B7C8-0239-3BAE-765D-217C718F9699}"/>
              </a:ext>
            </a:extLst>
          </p:cNvPr>
          <p:cNvSpPr txBox="1"/>
          <p:nvPr/>
        </p:nvSpPr>
        <p:spPr>
          <a:xfrm>
            <a:off x="7382471" y="2922142"/>
            <a:ext cx="450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Структура регистров общего назначения в архитектуре </a:t>
            </a:r>
            <a:r>
              <a:rPr lang="en-US" dirty="0"/>
              <a:t>x86_64:</a:t>
            </a:r>
            <a:endParaRPr lang="ru-RU" dirty="0"/>
          </a:p>
        </p:txBody>
      </p:sp>
      <p:sp>
        <p:nvSpPr>
          <p:cNvPr id="51" name="Скругленный прямоугольник 32">
            <a:extLst>
              <a:ext uri="{FF2B5EF4-FFF2-40B4-BE49-F238E27FC236}">
                <a16:creationId xmlns:a16="http://schemas.microsoft.com/office/drawing/2014/main" id="{704BA421-63EE-E7FF-49FE-DF132837FDCB}"/>
              </a:ext>
            </a:extLst>
          </p:cNvPr>
          <p:cNvSpPr/>
          <p:nvPr/>
        </p:nvSpPr>
        <p:spPr>
          <a:xfrm>
            <a:off x="1920381" y="4830902"/>
            <a:ext cx="841133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Скругленный прямоугольник 32">
            <a:extLst>
              <a:ext uri="{FF2B5EF4-FFF2-40B4-BE49-F238E27FC236}">
                <a16:creationId xmlns:a16="http://schemas.microsoft.com/office/drawing/2014/main" id="{3DC6985E-6589-C63A-4A1E-12865723FAB5}"/>
              </a:ext>
            </a:extLst>
          </p:cNvPr>
          <p:cNvSpPr/>
          <p:nvPr/>
        </p:nvSpPr>
        <p:spPr>
          <a:xfrm>
            <a:off x="2932272" y="4819424"/>
            <a:ext cx="517097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Скругленный прямоугольник 32">
            <a:extLst>
              <a:ext uri="{FF2B5EF4-FFF2-40B4-BE49-F238E27FC236}">
                <a16:creationId xmlns:a16="http://schemas.microsoft.com/office/drawing/2014/main" id="{091AD8A9-F3D4-D755-7EC6-8D083355E4BA}"/>
              </a:ext>
            </a:extLst>
          </p:cNvPr>
          <p:cNvSpPr/>
          <p:nvPr/>
        </p:nvSpPr>
        <p:spPr>
          <a:xfrm>
            <a:off x="1920380" y="5105254"/>
            <a:ext cx="841133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Скругленный прямоугольник 32">
            <a:extLst>
              <a:ext uri="{FF2B5EF4-FFF2-40B4-BE49-F238E27FC236}">
                <a16:creationId xmlns:a16="http://schemas.microsoft.com/office/drawing/2014/main" id="{721EDB45-DCF3-A73C-CE45-EB834090C09F}"/>
              </a:ext>
            </a:extLst>
          </p:cNvPr>
          <p:cNvSpPr/>
          <p:nvPr/>
        </p:nvSpPr>
        <p:spPr>
          <a:xfrm>
            <a:off x="2930301" y="5089597"/>
            <a:ext cx="517097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Скругленный прямоугольник 32">
            <a:extLst>
              <a:ext uri="{FF2B5EF4-FFF2-40B4-BE49-F238E27FC236}">
                <a16:creationId xmlns:a16="http://schemas.microsoft.com/office/drawing/2014/main" id="{FD25DB4A-9AFB-C7EC-EC7E-AC38B33E5D08}"/>
              </a:ext>
            </a:extLst>
          </p:cNvPr>
          <p:cNvSpPr/>
          <p:nvPr/>
        </p:nvSpPr>
        <p:spPr>
          <a:xfrm>
            <a:off x="1920380" y="5379606"/>
            <a:ext cx="1075838" cy="252028"/>
          </a:xfrm>
          <a:prstGeom prst="round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21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3FCFE3-4F3C-30E7-A31F-89C31377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2" y="1078050"/>
            <a:ext cx="8528390" cy="1332561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(3)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FE13BA-74B1-F621-E571-7BB14608BE25}"/>
              </a:ext>
            </a:extLst>
          </p:cNvPr>
          <p:cNvSpPr/>
          <p:nvPr/>
        </p:nvSpPr>
        <p:spPr>
          <a:xfrm>
            <a:off x="988057" y="2558949"/>
            <a:ext cx="61668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lea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AX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4C00h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	string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A8128B6-A718-63DD-DA02-0CF44DDCA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56" y="2495547"/>
            <a:ext cx="8563114" cy="1332555"/>
          </a:xfrm>
          <a:prstGeom prst="rect">
            <a:avLst/>
          </a:prstGeom>
        </p:spPr>
      </p:pic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B82D72A-2B11-2FA7-45FC-51E7882E735F}"/>
              </a:ext>
            </a:extLst>
          </p:cNvPr>
          <p:cNvSpPr/>
          <p:nvPr/>
        </p:nvSpPr>
        <p:spPr>
          <a:xfrm>
            <a:off x="1857080" y="4760536"/>
            <a:ext cx="1885361" cy="37707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E035BAF1-1E9E-D3C3-01D0-CB5680FFCEF5}"/>
              </a:ext>
            </a:extLst>
          </p:cNvPr>
          <p:cNvSpPr/>
          <p:nvPr/>
        </p:nvSpPr>
        <p:spPr>
          <a:xfrm>
            <a:off x="4592425" y="1593859"/>
            <a:ext cx="1503576" cy="377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32A2AF2C-ECD8-9C59-5B12-546AFCC6F0CB}"/>
              </a:ext>
            </a:extLst>
          </p:cNvPr>
          <p:cNvSpPr/>
          <p:nvPr/>
        </p:nvSpPr>
        <p:spPr>
          <a:xfrm>
            <a:off x="6960439" y="3023206"/>
            <a:ext cx="1174893" cy="377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A419DD7-2CEB-9B7F-8692-EBF546612209}"/>
              </a:ext>
            </a:extLst>
          </p:cNvPr>
          <p:cNvCxnSpPr/>
          <p:nvPr/>
        </p:nvCxnSpPr>
        <p:spPr>
          <a:xfrm>
            <a:off x="6108884" y="1990314"/>
            <a:ext cx="851555" cy="1017366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5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Кодирование машинных команд под разные архитектуры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4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45479C2-2D35-5DDA-33C8-04DEAB5F3F79}"/>
              </a:ext>
            </a:extLst>
          </p:cNvPr>
          <p:cNvSpPr/>
          <p:nvPr/>
        </p:nvSpPr>
        <p:spPr>
          <a:xfrm>
            <a:off x="537071" y="1268886"/>
            <a:ext cx="45294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AL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498D-CBF2-45B9-81C6-FEA99FF58BB9}"/>
              </a:ext>
            </a:extLst>
          </p:cNvPr>
          <p:cNvSpPr/>
          <p:nvPr/>
        </p:nvSpPr>
        <p:spPr>
          <a:xfrm>
            <a:off x="537071" y="4336579"/>
            <a:ext cx="17846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B4 4C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B0 00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8420530-2B0E-40AF-B838-1AD6D821331B}"/>
              </a:ext>
            </a:extLst>
          </p:cNvPr>
          <p:cNvSpPr/>
          <p:nvPr/>
        </p:nvSpPr>
        <p:spPr>
          <a:xfrm>
            <a:off x="6354449" y="1265467"/>
            <a:ext cx="452945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.model 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tiny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/>
              </a:rPr>
              <a:t>.code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org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100h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AH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09h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lea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DX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string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mov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/>
              </a:rPr>
              <a:t>AX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4C00h</a:t>
            </a:r>
            <a:endParaRPr lang="ru-RU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    int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21h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   string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"Hello, world!"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, 0Dh, 0Ah, 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'$'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/>
              </a:rPr>
              <a:t>end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  <a:cs typeface="Courier New" pitchFamily="49" charset="0"/>
              </a:rPr>
              <a:t> main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2F4634-80A2-4B51-A302-DCDEB9EB037E}"/>
              </a:ext>
            </a:extLst>
          </p:cNvPr>
          <p:cNvSpPr/>
          <p:nvPr/>
        </p:nvSpPr>
        <p:spPr>
          <a:xfrm>
            <a:off x="6354449" y="4333160"/>
            <a:ext cx="17846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B4 09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BA 0B 01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</a:t>
            </a:r>
            <a:r>
              <a:rPr lang="ru-RU" sz="1400" dirty="0">
                <a:latin typeface="Consolas" panose="020B0609020204030204" pitchFamily="49" charset="0"/>
              </a:rPr>
              <a:t>8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ru-RU" sz="1400" dirty="0">
                <a:latin typeface="Consolas" panose="020B0609020204030204" pitchFamily="49" charset="0"/>
              </a:rPr>
              <a:t>00 4С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CD 21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A24B4AA-4B58-C847-F6C9-5121660349D5}"/>
              </a:ext>
            </a:extLst>
          </p:cNvPr>
          <p:cNvSpPr/>
          <p:nvPr/>
        </p:nvSpPr>
        <p:spPr>
          <a:xfrm>
            <a:off x="493747" y="5037604"/>
            <a:ext cx="800899" cy="3944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288891-863B-A508-3188-48043DAD7607}"/>
              </a:ext>
            </a:extLst>
          </p:cNvPr>
          <p:cNvSpPr/>
          <p:nvPr/>
        </p:nvSpPr>
        <p:spPr>
          <a:xfrm>
            <a:off x="6349838" y="5027281"/>
            <a:ext cx="1001576" cy="2327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46DBA65-0704-B3A1-63A5-AF5948E371DB}"/>
              </a:ext>
            </a:extLst>
          </p:cNvPr>
          <p:cNvCxnSpPr/>
          <p:nvPr/>
        </p:nvCxnSpPr>
        <p:spPr>
          <a:xfrm>
            <a:off x="1358020" y="5164352"/>
            <a:ext cx="4906978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87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97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операционная система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BAF56-4558-47D1-A962-8FECA3651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1" y="1446978"/>
            <a:ext cx="4917632" cy="4241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26747A-BFF4-4CF2-64B8-F743927C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720" y="1461923"/>
            <a:ext cx="6117976" cy="4226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692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53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Примеры одноплатных устройств на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73AC93-58BB-426B-8D24-C951E400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1" y="1476700"/>
            <a:ext cx="4272749" cy="3366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C89DF-A3A9-8057-7CD4-B5B73D51C4B6}"/>
              </a:ext>
            </a:extLst>
          </p:cNvPr>
          <p:cNvSpPr txBox="1"/>
          <p:nvPr/>
        </p:nvSpPr>
        <p:spPr>
          <a:xfrm>
            <a:off x="619088" y="1215090"/>
            <a:ext cx="18101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Nunito Sans" pitchFamily="2" charset="-52"/>
              </a:rPr>
              <a:t>StarFive</a:t>
            </a:r>
            <a:r>
              <a:rPr lang="en-US" sz="900" dirty="0">
                <a:latin typeface="Nunito Sans" pitchFamily="2" charset="-52"/>
              </a:rPr>
              <a:t> </a:t>
            </a:r>
            <a:r>
              <a:rPr lang="en-US" sz="900" dirty="0" err="1">
                <a:latin typeface="Nunito Sans" pitchFamily="2" charset="-52"/>
              </a:rPr>
              <a:t>VisionFive</a:t>
            </a:r>
            <a:r>
              <a:rPr lang="en-US" sz="900" dirty="0">
                <a:latin typeface="Nunito Sans" pitchFamily="2" charset="-52"/>
              </a:rPr>
              <a:t> V1 JH7100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77B2D-5871-48DD-B3E3-A7B9777EA11C}"/>
              </a:ext>
            </a:extLst>
          </p:cNvPr>
          <p:cNvSpPr txBox="1"/>
          <p:nvPr/>
        </p:nvSpPr>
        <p:spPr>
          <a:xfrm>
            <a:off x="537071" y="5082967"/>
            <a:ext cx="462177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Dual-core </a:t>
            </a:r>
            <a:r>
              <a:rPr lang="en-US" sz="900" dirty="0" err="1">
                <a:latin typeface="Nunito Sans" pitchFamily="2" charset="-52"/>
              </a:rPr>
              <a:t>Sifive</a:t>
            </a:r>
            <a:r>
              <a:rPr lang="en-US" sz="900" dirty="0">
                <a:latin typeface="Nunito Sans" pitchFamily="2" charset="-52"/>
              </a:rPr>
              <a:t> U74 RISC-V processor @ 1.5 GHz with 2MB L2 cache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System Memory – 8GB LPDDR4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Storage – MicroSD card slot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Vision DSP Tensilica-VP6 for computing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Audio Processing DSP and sub-system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1x HDMI 1.4 port up to 1080p60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USB – 4x USB 3.0 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Connectivity – 1x Gigabit Ethernet, 2.4 GHz 802.11b/g/n </a:t>
            </a:r>
            <a:r>
              <a:rPr lang="en-US" sz="900" dirty="0" err="1">
                <a:latin typeface="Nunito Sans" pitchFamily="2" charset="-52"/>
              </a:rPr>
              <a:t>WiFi</a:t>
            </a:r>
            <a:r>
              <a:rPr lang="en-US" sz="900" dirty="0">
                <a:latin typeface="Nunito Sans" pitchFamily="2" charset="-52"/>
              </a:rPr>
              <a:t> 4, and Bluetooth 4.2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900" dirty="0">
                <a:latin typeface="Nunito Sans" pitchFamily="2" charset="-52"/>
              </a:rPr>
              <a:t>Dimensions – 100 x 72 mm</a:t>
            </a:r>
            <a:endParaRPr lang="ru-RU" sz="900" dirty="0">
              <a:latin typeface="Nunito Sans" pitchFamily="2" charset="-52"/>
            </a:endParaRPr>
          </a:p>
        </p:txBody>
      </p:sp>
      <p:pic>
        <p:nvPicPr>
          <p:cNvPr id="1028" name="Picture 4" descr="HiFive Unmatched | Crowd Supply">
            <a:extLst>
              <a:ext uri="{FF2B5EF4-FFF2-40B4-BE49-F238E27FC236}">
                <a16:creationId xmlns:a16="http://schemas.microsoft.com/office/drawing/2014/main" id="{54C350E0-52CC-FCD5-487A-60D3E839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15" y="1476701"/>
            <a:ext cx="3332734" cy="33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6E3F3-F32C-4BA5-C6A5-0423752699DA}"/>
              </a:ext>
            </a:extLst>
          </p:cNvPr>
          <p:cNvSpPr txBox="1"/>
          <p:nvPr/>
        </p:nvSpPr>
        <p:spPr>
          <a:xfrm>
            <a:off x="5715815" y="1215090"/>
            <a:ext cx="13452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 err="1">
                <a:solidFill>
                  <a:srgbClr val="333333"/>
                </a:solidFill>
                <a:effectLst/>
                <a:latin typeface="-apple-system"/>
              </a:rPr>
              <a:t>SiFive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900" b="0" i="0" dirty="0" err="1">
                <a:solidFill>
                  <a:srgbClr val="333333"/>
                </a:solidFill>
                <a:effectLst/>
                <a:latin typeface="-apple-system"/>
              </a:rPr>
              <a:t>HiFive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-apple-system"/>
              </a:rPr>
              <a:t> Unmatched</a:t>
            </a:r>
            <a:endParaRPr lang="ru-RU" sz="900" dirty="0">
              <a:latin typeface="Nunito Sans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3DD27-5DB8-FAD1-92FA-C9392B009613}"/>
              </a:ext>
            </a:extLst>
          </p:cNvPr>
          <p:cNvSpPr txBox="1"/>
          <p:nvPr/>
        </p:nvSpPr>
        <p:spPr>
          <a:xfrm>
            <a:off x="5715815" y="5082967"/>
            <a:ext cx="212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>
                <a:latin typeface="Nunito Sans" pitchFamily="2" charset="-52"/>
              </a:rPr>
              <a:t>SiFive</a:t>
            </a:r>
            <a:r>
              <a:rPr lang="en-US" sz="900" dirty="0">
                <a:latin typeface="Nunito Sans" pitchFamily="2" charset="-52"/>
              </a:rPr>
              <a:t> Freedom U740 SoC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System Memory – 16GB DDR4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Storage – MicroSD card slot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USB – 4x USB 3.</a:t>
            </a:r>
            <a:r>
              <a:rPr lang="ru-RU" sz="900" dirty="0">
                <a:latin typeface="Nunito Sans" pitchFamily="2" charset="-52"/>
              </a:rPr>
              <a:t>2</a:t>
            </a:r>
            <a:r>
              <a:rPr lang="en-US" sz="900" dirty="0">
                <a:latin typeface="Nunito Sans" pitchFamily="2" charset="-52"/>
              </a:rPr>
              <a:t> 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latin typeface="Nunito Sans" pitchFamily="2" charset="-52"/>
              </a:rPr>
              <a:t>Connectivity – 1x Gigabit Ethernet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900" dirty="0">
                <a:latin typeface="Nunito Sans" pitchFamily="2" charset="-52"/>
              </a:rPr>
              <a:t>Dimensions – 1</a:t>
            </a:r>
            <a:r>
              <a:rPr lang="ru-RU" sz="900" dirty="0">
                <a:latin typeface="Nunito Sans" pitchFamily="2" charset="-52"/>
              </a:rPr>
              <a:t>7</a:t>
            </a:r>
            <a:r>
              <a:rPr lang="fr-FR" sz="900" dirty="0">
                <a:latin typeface="Nunito Sans" pitchFamily="2" charset="-52"/>
              </a:rPr>
              <a:t>0 x </a:t>
            </a:r>
            <a:r>
              <a:rPr lang="ru-RU" sz="900" dirty="0">
                <a:latin typeface="Nunito Sans" pitchFamily="2" charset="-52"/>
              </a:rPr>
              <a:t>1</a:t>
            </a:r>
            <a:r>
              <a:rPr lang="fr-FR" sz="900" dirty="0">
                <a:latin typeface="Nunito Sans" pitchFamily="2" charset="-52"/>
              </a:rPr>
              <a:t>7</a:t>
            </a:r>
            <a:r>
              <a:rPr lang="ru-RU" sz="900" dirty="0">
                <a:latin typeface="Nunito Sans" pitchFamily="2" charset="-52"/>
              </a:rPr>
              <a:t>0</a:t>
            </a:r>
            <a:r>
              <a:rPr lang="fr-FR" sz="900" dirty="0">
                <a:latin typeface="Nunito Sans" pitchFamily="2" charset="-52"/>
              </a:rPr>
              <a:t> mm</a:t>
            </a:r>
            <a:endParaRPr lang="ru-RU" sz="900" dirty="0">
              <a:latin typeface="Nunito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89936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29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394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разработчика: эмулятор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аппаратного обеспечения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EF47-B97C-4C6B-BB1F-043D43AEE9AF}"/>
              </a:ext>
            </a:extLst>
          </p:cNvPr>
          <p:cNvSpPr txBox="1"/>
          <p:nvPr/>
        </p:nvSpPr>
        <p:spPr>
          <a:xfrm>
            <a:off x="681135" y="1268963"/>
            <a:ext cx="903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-system-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-user-static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binfmt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-support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opensbi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u-boot-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endParaRPr lang="ru-RU" sz="1400" dirty="0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B76D7BB8-4314-4987-AA6B-DC0A7A0B744B}"/>
              </a:ext>
            </a:extLst>
          </p:cNvPr>
          <p:cNvSpPr/>
          <p:nvPr/>
        </p:nvSpPr>
        <p:spPr>
          <a:xfrm rot="16200000">
            <a:off x="3569617" y="874186"/>
            <a:ext cx="101493" cy="16174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86C95-081A-4825-8149-F388768E340A}"/>
              </a:ext>
            </a:extLst>
          </p:cNvPr>
          <p:cNvSpPr txBox="1"/>
          <p:nvPr/>
        </p:nvSpPr>
        <p:spPr>
          <a:xfrm>
            <a:off x="1018095" y="2202849"/>
            <a:ext cx="2610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ru-RU" sz="10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Исполняемые файлы эмулятора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QEMU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66AD49C-0AC1-453F-96A7-CAE7490BEE5C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3620364" y="1733661"/>
            <a:ext cx="0" cy="67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AC09EF0-B608-465E-A71C-CA13F38D893B}"/>
              </a:ext>
            </a:extLst>
          </p:cNvPr>
          <p:cNvCxnSpPr>
            <a:cxnSpLocks/>
          </p:cNvCxnSpPr>
          <p:nvPr/>
        </p:nvCxnSpPr>
        <p:spPr>
          <a:xfrm flipH="1">
            <a:off x="1415037" y="2398517"/>
            <a:ext cx="219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5A2302D4-6200-4DCD-AE82-8B0E71222B3B}"/>
              </a:ext>
            </a:extLst>
          </p:cNvPr>
          <p:cNvSpPr/>
          <p:nvPr/>
        </p:nvSpPr>
        <p:spPr>
          <a:xfrm rot="16200000">
            <a:off x="5270694" y="898402"/>
            <a:ext cx="144298" cy="1599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D54BD48-A9F2-453D-83A0-FBEDE924EFD5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5342844" y="1770086"/>
            <a:ext cx="0" cy="140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65446E5-B9C8-448E-8813-ABC638CF425F}"/>
              </a:ext>
            </a:extLst>
          </p:cNvPr>
          <p:cNvCxnSpPr>
            <a:cxnSpLocks/>
          </p:cNvCxnSpPr>
          <p:nvPr/>
        </p:nvCxnSpPr>
        <p:spPr>
          <a:xfrm flipH="1">
            <a:off x="2124573" y="3186005"/>
            <a:ext cx="3221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566CB8-84AB-48CE-AC48-445F52D48765}"/>
              </a:ext>
            </a:extLst>
          </p:cNvPr>
          <p:cNvSpPr txBox="1"/>
          <p:nvPr/>
        </p:nvSpPr>
        <p:spPr>
          <a:xfrm>
            <a:off x="1753387" y="2541186"/>
            <a:ext cx="3582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Регистрирует форматы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бинарных файлов, которые может обрабатывать эмулятор. После установки пакета станет возможным запуск напрямую двоичных файлов для других архитектур процессоров.</a:t>
            </a:r>
          </a:p>
        </p:txBody>
      </p:sp>
      <p:sp>
        <p:nvSpPr>
          <p:cNvPr id="17" name="Левая фигурная скобка 16">
            <a:extLst>
              <a:ext uri="{FF2B5EF4-FFF2-40B4-BE49-F238E27FC236}">
                <a16:creationId xmlns:a16="http://schemas.microsoft.com/office/drawing/2014/main" id="{0A18434F-09CF-47E9-A807-C9CD84AF40C2}"/>
              </a:ext>
            </a:extLst>
          </p:cNvPr>
          <p:cNvSpPr/>
          <p:nvPr/>
        </p:nvSpPr>
        <p:spPr>
          <a:xfrm rot="16200000">
            <a:off x="6834097" y="984489"/>
            <a:ext cx="90300" cy="13665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9F07C1B-E74C-4285-AD74-BC43E2C02D6C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6879247" y="1712936"/>
            <a:ext cx="0" cy="220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E38E6BC-06C7-4926-B4EE-3E661FB55D03}"/>
              </a:ext>
            </a:extLst>
          </p:cNvPr>
          <p:cNvCxnSpPr>
            <a:cxnSpLocks/>
          </p:cNvCxnSpPr>
          <p:nvPr/>
        </p:nvCxnSpPr>
        <p:spPr>
          <a:xfrm flipH="1">
            <a:off x="4990968" y="3920768"/>
            <a:ext cx="1885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BACB42-BAAC-4434-8FD4-B0F6357DF483}"/>
              </a:ext>
            </a:extLst>
          </p:cNvPr>
          <p:cNvSpPr txBox="1"/>
          <p:nvPr/>
        </p:nvSpPr>
        <p:spPr>
          <a:xfrm>
            <a:off x="4509540" y="3551436"/>
            <a:ext cx="231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Регистрирует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интерпретаторы различных бинарных форматов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B55C0-C8E2-481C-8E70-39F97496CCC5}"/>
              </a:ext>
            </a:extLst>
          </p:cNvPr>
          <p:cNvSpPr txBox="1"/>
          <p:nvPr/>
        </p:nvSpPr>
        <p:spPr>
          <a:xfrm>
            <a:off x="3194187" y="4030600"/>
            <a:ext cx="4809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Микропрограмма, работающая с более высоким уровнем привилегий, которая инициализирует аппаратное обеспечение и позволяет более низким уровням привилегий вызывать ее для выполнения таких действий, как отключение и выключение устройства или управление ядрами ЦП.</a:t>
            </a:r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A19161F3-0A3B-469B-9695-F55FA9D557AF}"/>
              </a:ext>
            </a:extLst>
          </p:cNvPr>
          <p:cNvSpPr/>
          <p:nvPr/>
        </p:nvSpPr>
        <p:spPr>
          <a:xfrm rot="16200000">
            <a:off x="7952845" y="1438561"/>
            <a:ext cx="101494" cy="4813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06ABD08-939A-4FE1-B09F-F084854FCD61}"/>
              </a:ext>
            </a:extLst>
          </p:cNvPr>
          <p:cNvCxnSpPr>
            <a:cxnSpLocks/>
            <a:stCxn id="22" idx="1"/>
          </p:cNvCxnSpPr>
          <p:nvPr/>
        </p:nvCxnSpPr>
        <p:spPr>
          <a:xfrm>
            <a:off x="8003593" y="1729990"/>
            <a:ext cx="0" cy="294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E12A1FD-9B81-4FFB-AE63-D14038029CE5}"/>
              </a:ext>
            </a:extLst>
          </p:cNvPr>
          <p:cNvCxnSpPr>
            <a:cxnSpLocks/>
          </p:cNvCxnSpPr>
          <p:nvPr/>
        </p:nvCxnSpPr>
        <p:spPr>
          <a:xfrm flipH="1">
            <a:off x="3979127" y="4673745"/>
            <a:ext cx="4024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26CD95-142E-4424-9053-971154D0C316}"/>
              </a:ext>
            </a:extLst>
          </p:cNvPr>
          <p:cNvSpPr txBox="1"/>
          <p:nvPr/>
        </p:nvSpPr>
        <p:spPr>
          <a:xfrm>
            <a:off x="5099719" y="4799089"/>
            <a:ext cx="3884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Кроссплатформенный загрузчик для встраиваемых систем, используемый для простого переноса и отладки ПО и работает на многих архитектурах, включая ARM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и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RISC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.</a:t>
            </a:r>
          </a:p>
        </p:txBody>
      </p:sp>
      <p:sp>
        <p:nvSpPr>
          <p:cNvPr id="26" name="Левая фигурная скобка 25">
            <a:extLst>
              <a:ext uri="{FF2B5EF4-FFF2-40B4-BE49-F238E27FC236}">
                <a16:creationId xmlns:a16="http://schemas.microsoft.com/office/drawing/2014/main" id="{57E4BE45-9B62-4ACD-B930-FFA638B5AFB3}"/>
              </a:ext>
            </a:extLst>
          </p:cNvPr>
          <p:cNvSpPr/>
          <p:nvPr/>
        </p:nvSpPr>
        <p:spPr>
          <a:xfrm rot="16200000">
            <a:off x="8925663" y="1147474"/>
            <a:ext cx="144300" cy="11063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C045C8F-ED71-4CED-91CD-EA148DF2E429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8997814" y="1772795"/>
            <a:ext cx="1" cy="356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69AECC6-1F80-4B12-96EB-6A52FC659D5F}"/>
              </a:ext>
            </a:extLst>
          </p:cNvPr>
          <p:cNvCxnSpPr>
            <a:cxnSpLocks/>
          </p:cNvCxnSpPr>
          <p:nvPr/>
        </p:nvCxnSpPr>
        <p:spPr>
          <a:xfrm flipH="1">
            <a:off x="6114547" y="5334151"/>
            <a:ext cx="28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Система виртуализации QEMU">
            <a:extLst>
              <a:ext uri="{FF2B5EF4-FFF2-40B4-BE49-F238E27FC236}">
                <a16:creationId xmlns:a16="http://schemas.microsoft.com/office/drawing/2014/main" id="{6B241AA5-BF59-4DD9-8A20-C724BA39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48" y="1274893"/>
            <a:ext cx="876085" cy="8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0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Архитектуры процессоров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568BE-7F30-4F30-AC0E-F0E01EF264C9}"/>
              </a:ext>
            </a:extLst>
          </p:cNvPr>
          <p:cNvSpPr txBox="1"/>
          <p:nvPr/>
        </p:nvSpPr>
        <p:spPr>
          <a:xfrm>
            <a:off x="608094" y="1278383"/>
            <a:ext cx="361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CISC</a:t>
            </a:r>
          </a:p>
          <a:p>
            <a:r>
              <a:rPr lang="en-US" dirty="0">
                <a:latin typeface="Nunito Sans"/>
              </a:rPr>
              <a:t>(Complex Instruction Set Computer)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AEDEB-741F-4E30-B2CD-DE8189B8DDF3}"/>
              </a:ext>
            </a:extLst>
          </p:cNvPr>
          <p:cNvSpPr txBox="1"/>
          <p:nvPr/>
        </p:nvSpPr>
        <p:spPr>
          <a:xfrm>
            <a:off x="6096000" y="1278384"/>
            <a:ext cx="355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RISC</a:t>
            </a:r>
          </a:p>
          <a:p>
            <a:r>
              <a:rPr lang="en-US" dirty="0">
                <a:latin typeface="Nunito Sans"/>
              </a:rPr>
              <a:t>(Reduced Instruction Set Computer)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29E07-6A84-4BC2-8CBB-CD96D765D2D1}"/>
              </a:ext>
            </a:extLst>
          </p:cNvPr>
          <p:cNvSpPr txBox="1"/>
          <p:nvPr/>
        </p:nvSpPr>
        <p:spPr>
          <a:xfrm>
            <a:off x="608094" y="2332613"/>
            <a:ext cx="504698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Основной упор – на аппаратное обеспечение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Различные по длине инструкции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Разные инструкции выполняются за разное число тактов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Малое число регистров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Большое число моделей адресации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исходного кода меньше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Сложная конвейеризация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97C2E-5053-4D76-AA06-F7321305117C}"/>
              </a:ext>
            </a:extLst>
          </p:cNvPr>
          <p:cNvSpPr txBox="1"/>
          <p:nvPr/>
        </p:nvSpPr>
        <p:spPr>
          <a:xfrm>
            <a:off x="6095999" y="2332613"/>
            <a:ext cx="5178641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Основной упор – на программное обеспечение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Инструкции одной длины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Все инструкции выполняются за одинаковое число тактов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Большое число регистров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Малое число моделей адресации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Размер исходного кода больше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Простая 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106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66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разработчика: </a:t>
            </a:r>
            <a:r>
              <a:rPr kumimoji="0" lang="ru-RU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кросскомпилятор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и отладчик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53F23-8291-48F4-A567-AF78CD059382}"/>
              </a:ext>
            </a:extLst>
          </p:cNvPr>
          <p:cNvSpPr txBox="1"/>
          <p:nvPr/>
        </p:nvSpPr>
        <p:spPr>
          <a:xfrm>
            <a:off x="681135" y="1268963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gcc-riscv64-linux-gnu</a:t>
            </a:r>
          </a:p>
        </p:txBody>
      </p:sp>
      <p:pic>
        <p:nvPicPr>
          <p:cNvPr id="31" name="Picture 2" descr="GNU Compiler Collection — Википедия">
            <a:extLst>
              <a:ext uri="{FF2B5EF4-FFF2-40B4-BE49-F238E27FC236}">
                <a16:creationId xmlns:a16="http://schemas.microsoft.com/office/drawing/2014/main" id="{44087318-03AA-4F4E-A65A-661A19FF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468" y="1274899"/>
            <a:ext cx="742436" cy="87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DE912D-C35B-4807-AAB3-A0733705CBC0}"/>
              </a:ext>
            </a:extLst>
          </p:cNvPr>
          <p:cNvSpPr txBox="1"/>
          <p:nvPr/>
        </p:nvSpPr>
        <p:spPr>
          <a:xfrm>
            <a:off x="5627532" y="3364312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 install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Левая фигурная скобка 4">
            <a:extLst>
              <a:ext uri="{FF2B5EF4-FFF2-40B4-BE49-F238E27FC236}">
                <a16:creationId xmlns:a16="http://schemas.microsoft.com/office/drawing/2014/main" id="{AC58CD81-B451-848E-8FFE-166A896FC860}"/>
              </a:ext>
            </a:extLst>
          </p:cNvPr>
          <p:cNvSpPr/>
          <p:nvPr/>
        </p:nvSpPr>
        <p:spPr>
          <a:xfrm rot="16200000">
            <a:off x="3803269" y="659606"/>
            <a:ext cx="158134" cy="2067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30908-EA81-C6D6-1A51-32ED5B64DD3D}"/>
              </a:ext>
            </a:extLst>
          </p:cNvPr>
          <p:cNvSpPr txBox="1"/>
          <p:nvPr/>
        </p:nvSpPr>
        <p:spPr>
          <a:xfrm>
            <a:off x="1268732" y="2369798"/>
            <a:ext cx="2610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ru-RU" sz="1000" b="0" i="0" dirty="0">
                <a:solidFill>
                  <a:srgbClr val="000000"/>
                </a:solidFill>
                <a:effectLst/>
                <a:latin typeface="Nunito Sans" pitchFamily="2" charset="-52"/>
              </a:rPr>
              <a:t>Набор программ для компиляции исходных кодов на языке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C++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под архитектуру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RISC-V, 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разработанных в рамках проекта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GNU</a:t>
            </a:r>
            <a:endParaRPr lang="en-US" sz="1000" b="0" i="0" dirty="0">
              <a:solidFill>
                <a:srgbClr val="000000"/>
              </a:solidFill>
              <a:effectLst/>
              <a:latin typeface="Nunito Sans" pitchFamily="2" charset="-52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DEDA074-2F8F-402F-AC5B-4DA6E989940A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3882336" y="1772372"/>
            <a:ext cx="0" cy="1305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7E4C04F-7B3A-13AB-C231-DAAAFA8F490C}"/>
              </a:ext>
            </a:extLst>
          </p:cNvPr>
          <p:cNvCxnSpPr>
            <a:cxnSpLocks/>
          </p:cNvCxnSpPr>
          <p:nvPr/>
        </p:nvCxnSpPr>
        <p:spPr>
          <a:xfrm flipH="1">
            <a:off x="1452038" y="3077666"/>
            <a:ext cx="2430298" cy="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C9FC90B6-AECA-DC42-8227-F7058EE47CE4}"/>
              </a:ext>
            </a:extLst>
          </p:cNvPr>
          <p:cNvSpPr/>
          <p:nvPr/>
        </p:nvSpPr>
        <p:spPr>
          <a:xfrm rot="16200000">
            <a:off x="7984235" y="3057603"/>
            <a:ext cx="158134" cy="14120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4021C-E770-0213-89F1-02FD922E646C}"/>
              </a:ext>
            </a:extLst>
          </p:cNvPr>
          <p:cNvSpPr txBox="1"/>
          <p:nvPr/>
        </p:nvSpPr>
        <p:spPr>
          <a:xfrm>
            <a:off x="5483468" y="4619894"/>
            <a:ext cx="26106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Отладчик </a:t>
            </a:r>
            <a:r>
              <a:rPr lang="en-US" sz="1000" dirty="0">
                <a:solidFill>
                  <a:srgbClr val="000000"/>
                </a:solidFill>
                <a:latin typeface="Nunito Sans" pitchFamily="2" charset="-52"/>
              </a:rPr>
              <a:t>GDB</a:t>
            </a:r>
            <a:r>
              <a:rPr lang="ru-RU" sz="1000" dirty="0">
                <a:solidFill>
                  <a:srgbClr val="000000"/>
                </a:solidFill>
                <a:latin typeface="Nunito Sans" pitchFamily="2" charset="-52"/>
              </a:rPr>
              <a:t> с поддержкой возможности отладки под различные архитектуры</a:t>
            </a:r>
            <a:endParaRPr lang="en-US" sz="1000" b="0" i="0" dirty="0">
              <a:solidFill>
                <a:srgbClr val="000000"/>
              </a:solidFill>
              <a:effectLst/>
              <a:latin typeface="Nunito Sans" pitchFamily="2" charset="-5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CB50E34-57AC-0FDF-57A9-51D620DF1D2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063302" y="3842701"/>
            <a:ext cx="1" cy="1305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971700B-3461-69D9-3345-A253318AEC1D}"/>
              </a:ext>
            </a:extLst>
          </p:cNvPr>
          <p:cNvCxnSpPr>
            <a:cxnSpLocks/>
          </p:cNvCxnSpPr>
          <p:nvPr/>
        </p:nvCxnSpPr>
        <p:spPr>
          <a:xfrm flipH="1">
            <a:off x="5633004" y="5147994"/>
            <a:ext cx="2430298" cy="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303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28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Microsoft Visual Studio Code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VSCodium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AF227F-2705-47A9-B05A-5B494E1F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900" y="1502597"/>
            <a:ext cx="1071996" cy="12578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EBE263-D0FE-4DAB-A468-E7010899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" y="1502580"/>
            <a:ext cx="957211" cy="1213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CBE7BC-0A03-CBA2-C5A9-BEC45EDE1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501" y="1094550"/>
            <a:ext cx="8074409" cy="51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97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ripes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5AA69E-EF87-4F5C-94C7-CD102B1EF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255" y="1108270"/>
            <a:ext cx="9484858" cy="49459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D520A07-8BF3-44FC-B9A3-787FE03B3EAB}"/>
              </a:ext>
            </a:extLst>
          </p:cNvPr>
          <p:cNvSpPr/>
          <p:nvPr/>
        </p:nvSpPr>
        <p:spPr>
          <a:xfrm>
            <a:off x="608094" y="6135529"/>
            <a:ext cx="2190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*https://github.com/mortbopet/Ripes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51047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2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ripes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online simulator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0025A3-6761-4FBC-9D8A-EAE6F2CFA070}"/>
              </a:ext>
            </a:extLst>
          </p:cNvPr>
          <p:cNvSpPr/>
          <p:nvPr/>
        </p:nvSpPr>
        <p:spPr>
          <a:xfrm>
            <a:off x="608094" y="6127834"/>
            <a:ext cx="12009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*https://ripes.me/</a:t>
            </a:r>
            <a:endParaRPr lang="ru-RU" sz="1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673795-1E0B-4914-81E1-FF098184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25" y="1165394"/>
            <a:ext cx="9360555" cy="49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CB52CA-E088-CB07-9DA7-C333B7F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52" y="1134016"/>
            <a:ext cx="9446296" cy="5019135"/>
          </a:xfrm>
          <a:prstGeom prst="rect">
            <a:avLst/>
          </a:prstGeom>
        </p:spPr>
      </p:pic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Инструменты разработчика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emulsiV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588A1-852C-4AD2-52B4-9347D287F11C}"/>
              </a:ext>
            </a:extLst>
          </p:cNvPr>
          <p:cNvSpPr txBox="1"/>
          <p:nvPr/>
        </p:nvSpPr>
        <p:spPr>
          <a:xfrm>
            <a:off x="608094" y="6133695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*https://eseo-tech.github.io/emulsiV/</a:t>
            </a:r>
          </a:p>
        </p:txBody>
      </p:sp>
    </p:spTree>
    <p:extLst>
      <p:ext uri="{BB962C8B-B14F-4D97-AF65-F5344CB8AC3E}">
        <p14:creationId xmlns:p14="http://schemas.microsoft.com/office/powerpoint/2010/main" val="345184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: скругленные углы 94">
            <a:extLst>
              <a:ext uri="{FF2B5EF4-FFF2-40B4-BE49-F238E27FC236}">
                <a16:creationId xmlns:a16="http://schemas.microsoft.com/office/drawing/2014/main" id="{FBCFE397-C88A-4801-9C8E-D520A75DFAEE}"/>
              </a:ext>
            </a:extLst>
          </p:cNvPr>
          <p:cNvSpPr/>
          <p:nvPr/>
        </p:nvSpPr>
        <p:spPr>
          <a:xfrm>
            <a:off x="3792310" y="4381385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3445AAB9-8A86-4CC1-AC9E-FE7350C5A349}"/>
              </a:ext>
            </a:extLst>
          </p:cNvPr>
          <p:cNvSpPr/>
          <p:nvPr/>
        </p:nvSpPr>
        <p:spPr>
          <a:xfrm>
            <a:off x="3792310" y="4052043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F37F0FD6-B668-4658-9696-0135ABB23A96}"/>
              </a:ext>
            </a:extLst>
          </p:cNvPr>
          <p:cNvSpPr/>
          <p:nvPr/>
        </p:nvSpPr>
        <p:spPr>
          <a:xfrm>
            <a:off x="3792310" y="3720640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CDEE2A18-8F7E-4ADF-A6CD-4E1939AADC30}"/>
              </a:ext>
            </a:extLst>
          </p:cNvPr>
          <p:cNvSpPr/>
          <p:nvPr/>
        </p:nvSpPr>
        <p:spPr>
          <a:xfrm>
            <a:off x="3792310" y="3388072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6977DFC-6CB4-4331-B8F7-77D9E824E19A}"/>
              </a:ext>
            </a:extLst>
          </p:cNvPr>
          <p:cNvSpPr/>
          <p:nvPr/>
        </p:nvSpPr>
        <p:spPr>
          <a:xfrm>
            <a:off x="3792310" y="3056419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3D640FC-1065-4630-A11C-3BF73FA478EF}"/>
              </a:ext>
            </a:extLst>
          </p:cNvPr>
          <p:cNvSpPr/>
          <p:nvPr/>
        </p:nvSpPr>
        <p:spPr>
          <a:xfrm>
            <a:off x="3792310" y="2721022"/>
            <a:ext cx="2403475" cy="273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433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Первый пример: возврат значения из программы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34C58-0C3E-43B2-0B11-8EE3EB587560}"/>
              </a:ext>
            </a:extLst>
          </p:cNvPr>
          <p:cNvSpPr txBox="1"/>
          <p:nvPr/>
        </p:nvSpPr>
        <p:spPr>
          <a:xfrm>
            <a:off x="3758588" y="2641518"/>
            <a:ext cx="2366760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.text 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.</a:t>
            </a:r>
            <a:r>
              <a:rPr lang="en-US" dirty="0" err="1"/>
              <a:t>globl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_start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_start: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x10, x0,  7</a:t>
            </a:r>
            <a:endParaRPr lang="ru-RU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     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17,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ru-RU" dirty="0">
                <a:solidFill>
                  <a:schemeClr val="tx1"/>
                </a:solidFill>
              </a:rPr>
              <a:t>0, 93</a:t>
            </a:r>
          </a:p>
          <a:p>
            <a:pPr>
              <a:lnSpc>
                <a:spcPct val="150000"/>
              </a:lnSpc>
            </a:pPr>
            <a:r>
              <a:rPr lang="ru-RU" dirty="0"/>
              <a:t>      </a:t>
            </a:r>
            <a:r>
              <a:rPr lang="en-US" dirty="0" err="1"/>
              <a:t>ecall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071C-32E8-45E2-8249-31D27D75BFAA}"/>
              </a:ext>
            </a:extLst>
          </p:cNvPr>
          <p:cNvSpPr txBox="1"/>
          <p:nvPr/>
        </p:nvSpPr>
        <p:spPr>
          <a:xfrm>
            <a:off x="537071" y="1113162"/>
            <a:ext cx="767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Необходимо написать код на языке </a:t>
            </a:r>
            <a:r>
              <a:rPr lang="en-US" sz="1400" dirty="0">
                <a:latin typeface="Nunito Sans" pitchFamily="2" charset="-52"/>
              </a:rPr>
              <a:t>Assembler</a:t>
            </a:r>
            <a:r>
              <a:rPr lang="ru-RU" sz="1400" dirty="0">
                <a:latin typeface="Nunito Sans" pitchFamily="2" charset="-52"/>
              </a:rPr>
              <a:t> и сохранить его в файл с расширением </a:t>
            </a:r>
            <a:r>
              <a:rPr lang="en-US" sz="1400" dirty="0">
                <a:latin typeface="Nunito Sans" pitchFamily="2" charset="-52"/>
              </a:rPr>
              <a:t>.s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E5E88-9B20-469B-BC75-E2243F8C6905}"/>
              </a:ext>
            </a:extLst>
          </p:cNvPr>
          <p:cNvSpPr txBox="1"/>
          <p:nvPr/>
        </p:nvSpPr>
        <p:spPr>
          <a:xfrm>
            <a:off x="962158" y="1638780"/>
            <a:ext cx="2261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Секция </a:t>
            </a:r>
            <a:r>
              <a:rPr lang="en-US" sz="1200" dirty="0">
                <a:latin typeface="Nunito Sans"/>
              </a:rPr>
              <a:t>.text </a:t>
            </a:r>
            <a:r>
              <a:rPr lang="ru-RU" sz="1200" dirty="0"/>
              <a:t>описывает область памяти, доступную только для чтения, в ней располагается программный код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389A24D-83DD-4BAF-B927-B97F776668AE}"/>
              </a:ext>
            </a:extLst>
          </p:cNvPr>
          <p:cNvCxnSpPr/>
          <p:nvPr/>
        </p:nvCxnSpPr>
        <p:spPr>
          <a:xfrm>
            <a:off x="962158" y="2469777"/>
            <a:ext cx="1425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6E81C3F-E0EC-46CD-8C29-57373AA7532A}"/>
              </a:ext>
            </a:extLst>
          </p:cNvPr>
          <p:cNvCxnSpPr/>
          <p:nvPr/>
        </p:nvCxnSpPr>
        <p:spPr>
          <a:xfrm flipV="1">
            <a:off x="2387834" y="2277877"/>
            <a:ext cx="0" cy="19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E83D7D1-71C3-4457-8772-3EADDFBF118F}"/>
              </a:ext>
            </a:extLst>
          </p:cNvPr>
          <p:cNvCxnSpPr/>
          <p:nvPr/>
        </p:nvCxnSpPr>
        <p:spPr>
          <a:xfrm>
            <a:off x="2387834" y="2277877"/>
            <a:ext cx="580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398E5CD-7321-4EB0-92B3-E101873FA98F}"/>
              </a:ext>
            </a:extLst>
          </p:cNvPr>
          <p:cNvCxnSpPr/>
          <p:nvPr/>
        </p:nvCxnSpPr>
        <p:spPr>
          <a:xfrm flipV="1">
            <a:off x="2967938" y="2054278"/>
            <a:ext cx="0" cy="22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732A683-E0D7-4F00-B780-856899AADC75}"/>
              </a:ext>
            </a:extLst>
          </p:cNvPr>
          <p:cNvCxnSpPr>
            <a:cxnSpLocks/>
          </p:cNvCxnSpPr>
          <p:nvPr/>
        </p:nvCxnSpPr>
        <p:spPr>
          <a:xfrm>
            <a:off x="2967938" y="2054278"/>
            <a:ext cx="8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60F0561-2670-4A72-AFDB-C584B2A1A74C}"/>
              </a:ext>
            </a:extLst>
          </p:cNvPr>
          <p:cNvCxnSpPr/>
          <p:nvPr/>
        </p:nvCxnSpPr>
        <p:spPr>
          <a:xfrm flipV="1">
            <a:off x="3058886" y="1882822"/>
            <a:ext cx="0" cy="17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7D14E50-B097-4F15-9743-86442186DB1C}"/>
              </a:ext>
            </a:extLst>
          </p:cNvPr>
          <p:cNvCxnSpPr/>
          <p:nvPr/>
        </p:nvCxnSpPr>
        <p:spPr>
          <a:xfrm>
            <a:off x="3052536" y="1879647"/>
            <a:ext cx="1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6648AFAB-FBF0-4279-AF3C-72DD371E95A5}"/>
              </a:ext>
            </a:extLst>
          </p:cNvPr>
          <p:cNvCxnSpPr/>
          <p:nvPr/>
        </p:nvCxnSpPr>
        <p:spPr>
          <a:xfrm flipV="1">
            <a:off x="3160486" y="1711372"/>
            <a:ext cx="0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88C2B43-311A-46DD-9677-E6E1A9FA38C7}"/>
              </a:ext>
            </a:extLst>
          </p:cNvPr>
          <p:cNvCxnSpPr/>
          <p:nvPr/>
        </p:nvCxnSpPr>
        <p:spPr>
          <a:xfrm>
            <a:off x="2967938" y="2277877"/>
            <a:ext cx="824372" cy="443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B310D5-5AF1-45CB-858E-D173A33943C1}"/>
              </a:ext>
            </a:extLst>
          </p:cNvPr>
          <p:cNvSpPr txBox="1"/>
          <p:nvPr/>
        </p:nvSpPr>
        <p:spPr>
          <a:xfrm>
            <a:off x="69121" y="2741741"/>
            <a:ext cx="11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Объявляется точка входа в программу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CD9A9B0-A5DE-4CF4-A8D0-56C532647AAE}"/>
              </a:ext>
            </a:extLst>
          </p:cNvPr>
          <p:cNvCxnSpPr/>
          <p:nvPr/>
        </p:nvCxnSpPr>
        <p:spPr>
          <a:xfrm>
            <a:off x="323060" y="3375072"/>
            <a:ext cx="639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16F25BB-F668-406D-8161-910D3D457617}"/>
              </a:ext>
            </a:extLst>
          </p:cNvPr>
          <p:cNvCxnSpPr/>
          <p:nvPr/>
        </p:nvCxnSpPr>
        <p:spPr>
          <a:xfrm flipV="1">
            <a:off x="962158" y="3192944"/>
            <a:ext cx="0" cy="19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E758355F-AED2-40C9-9248-D32E57BA3A43}"/>
              </a:ext>
            </a:extLst>
          </p:cNvPr>
          <p:cNvCxnSpPr/>
          <p:nvPr/>
        </p:nvCxnSpPr>
        <p:spPr>
          <a:xfrm>
            <a:off x="962158" y="3192944"/>
            <a:ext cx="207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6FC1872-C147-4DB1-9D7D-929498D723EA}"/>
              </a:ext>
            </a:extLst>
          </p:cNvPr>
          <p:cNvCxnSpPr/>
          <p:nvPr/>
        </p:nvCxnSpPr>
        <p:spPr>
          <a:xfrm flipV="1">
            <a:off x="1169571" y="2857547"/>
            <a:ext cx="0" cy="335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A8C4EAA0-340A-49AA-8B38-2B21AF933060}"/>
              </a:ext>
            </a:extLst>
          </p:cNvPr>
          <p:cNvCxnSpPr/>
          <p:nvPr/>
        </p:nvCxnSpPr>
        <p:spPr>
          <a:xfrm>
            <a:off x="1169571" y="3192944"/>
            <a:ext cx="2622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667F57-BFCD-47FC-84D6-DD42EEB3C2FD}"/>
              </a:ext>
            </a:extLst>
          </p:cNvPr>
          <p:cNvSpPr txBox="1"/>
          <p:nvPr/>
        </p:nvSpPr>
        <p:spPr>
          <a:xfrm>
            <a:off x="971988" y="3440460"/>
            <a:ext cx="141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Непосредственно точка входа в программу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0914FBD-9AD8-4CEB-A49C-707B27BC9629}"/>
              </a:ext>
            </a:extLst>
          </p:cNvPr>
          <p:cNvCxnSpPr/>
          <p:nvPr/>
        </p:nvCxnSpPr>
        <p:spPr>
          <a:xfrm>
            <a:off x="1081104" y="4102031"/>
            <a:ext cx="791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53874287-9D26-49A3-B00E-DCBD0B7CA192}"/>
              </a:ext>
            </a:extLst>
          </p:cNvPr>
          <p:cNvCxnSpPr/>
          <p:nvPr/>
        </p:nvCxnSpPr>
        <p:spPr>
          <a:xfrm flipV="1">
            <a:off x="1866725" y="3904047"/>
            <a:ext cx="0" cy="19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EC96D8E0-61C8-44B8-AE03-B63FD83F7FCC}"/>
              </a:ext>
            </a:extLst>
          </p:cNvPr>
          <p:cNvCxnSpPr>
            <a:cxnSpLocks/>
          </p:cNvCxnSpPr>
          <p:nvPr/>
        </p:nvCxnSpPr>
        <p:spPr>
          <a:xfrm>
            <a:off x="1866724" y="3898640"/>
            <a:ext cx="133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2BC1E82-1B2B-4E6D-9BEF-9575EE3B8D0C}"/>
              </a:ext>
            </a:extLst>
          </p:cNvPr>
          <p:cNvCxnSpPr>
            <a:cxnSpLocks/>
          </p:cNvCxnSpPr>
          <p:nvPr/>
        </p:nvCxnSpPr>
        <p:spPr>
          <a:xfrm flipV="1">
            <a:off x="1999761" y="3715391"/>
            <a:ext cx="0" cy="18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BC2293F-9B12-4BBB-8B5B-CDCD0188985D}"/>
              </a:ext>
            </a:extLst>
          </p:cNvPr>
          <p:cNvCxnSpPr>
            <a:cxnSpLocks/>
          </p:cNvCxnSpPr>
          <p:nvPr/>
        </p:nvCxnSpPr>
        <p:spPr>
          <a:xfrm>
            <a:off x="1999761" y="3715391"/>
            <a:ext cx="259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2A6F038E-969D-4FFC-89EB-D83B1CE10F86}"/>
              </a:ext>
            </a:extLst>
          </p:cNvPr>
          <p:cNvCxnSpPr/>
          <p:nvPr/>
        </p:nvCxnSpPr>
        <p:spPr>
          <a:xfrm flipV="1">
            <a:off x="2258786" y="3496992"/>
            <a:ext cx="0" cy="218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96C12750-965C-4D67-9C77-5A394229069C}"/>
              </a:ext>
            </a:extLst>
          </p:cNvPr>
          <p:cNvCxnSpPr/>
          <p:nvPr/>
        </p:nvCxnSpPr>
        <p:spPr>
          <a:xfrm flipH="1">
            <a:off x="2258786" y="3528341"/>
            <a:ext cx="1533524" cy="182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Таблица 65">
            <a:extLst>
              <a:ext uri="{FF2B5EF4-FFF2-40B4-BE49-F238E27FC236}">
                <a16:creationId xmlns:a16="http://schemas.microsoft.com/office/drawing/2014/main" id="{A6C065B3-D17C-4CFA-B1B2-C2E08CFF1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26072"/>
              </p:ext>
            </p:extLst>
          </p:nvPr>
        </p:nvGraphicFramePr>
        <p:xfrm>
          <a:off x="7090142" y="1675412"/>
          <a:ext cx="4865044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19">
                  <a:extLst>
                    <a:ext uri="{9D8B030D-6E8A-4147-A177-3AD203B41FA5}">
                      <a16:colId xmlns:a16="http://schemas.microsoft.com/office/drawing/2014/main" val="4196276911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1332086564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3663706056"/>
                    </a:ext>
                  </a:extLst>
                </a:gridCol>
              </a:tblGrid>
              <a:tr h="154531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050" b="0" i="0" kern="1200" dirty="0">
                          <a:solidFill>
                            <a:schemeClr val="bg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Имя </a:t>
                      </a:r>
                      <a:r>
                        <a:rPr lang="en-US" sz="1050" b="0" i="0" kern="1200" dirty="0">
                          <a:solidFill>
                            <a:schemeClr val="bg2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ABI</a:t>
                      </a:r>
                      <a:endParaRPr lang="ru-RU" sz="1050" b="0" i="0" dirty="0">
                        <a:solidFill>
                          <a:schemeClr val="bg2"/>
                        </a:solidFill>
                        <a:latin typeface="Nunito Sans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50" b="0" i="0" dirty="0">
                          <a:solidFill>
                            <a:schemeClr val="bg2"/>
                          </a:solidFill>
                          <a:latin typeface="Nunito Sans" pitchFamily="2" charset="77"/>
                        </a:rPr>
                        <a:t>Применение (что хранит)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3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x0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zero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Всегда 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12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ra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Адрес возврата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x2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 err="1">
                          <a:latin typeface="Nunito Sans" pitchFamily="2" charset="77"/>
                        </a:rPr>
                        <a:t>sp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Указатель на вершину стека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99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gp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Глобальный указатель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</a:t>
                      </a:r>
                      <a:r>
                        <a:rPr lang="ru-RU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tp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Указатель потока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68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050" b="0" i="0" dirty="0">
                          <a:latin typeface="Nunito Sans" pitchFamily="2" charset="77"/>
                        </a:rPr>
                        <a:t>5-</a:t>
                      </a:r>
                      <a:r>
                        <a:rPr lang="en-US" sz="1050" b="0" i="0" dirty="0">
                          <a:latin typeface="Nunito Sans" pitchFamily="2" charset="77"/>
                        </a:rPr>
                        <a:t>x</a:t>
                      </a:r>
                      <a:r>
                        <a:rPr lang="ru-RU" sz="1050" b="0" i="0" dirty="0">
                          <a:latin typeface="Nunito Sans" pitchFamily="2" charset="77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t0-t2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4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x8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s0/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fp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Сохраняемые регистры/указатель фрейма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40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x9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Сохраняемый регистр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0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x10, x11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a0, a1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Аргументы функций/возвращаемые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57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x12-x17</a:t>
                      </a:r>
                      <a:endParaRPr lang="ru-RU" sz="1050" b="0" i="0" kern="1200" dirty="0">
                        <a:solidFill>
                          <a:schemeClr val="tx1"/>
                        </a:solidFill>
                        <a:latin typeface="Nunito Sans" pitchFamily="2" charset="77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a2-a7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Аргументы функций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2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x18-x27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latin typeface="Nunito Sans" pitchFamily="2" charset="77"/>
                          <a:ea typeface="Verdana" panose="020B0604030504040204" pitchFamily="34" charset="0"/>
                          <a:cs typeface="+mn-cs"/>
                        </a:rPr>
                        <a:t>s2-s11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Сохраняемые регистры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3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x28-x31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Nunito Sans" pitchFamily="2" charset="77"/>
                        </a:rPr>
                        <a:t>t3-t6</a:t>
                      </a:r>
                      <a:endParaRPr lang="ru-RU" sz="1050" b="0" i="0" dirty="0">
                        <a:latin typeface="Nunito Sans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50" b="0" i="0" dirty="0">
                          <a:latin typeface="Nunito Sans" pitchFamily="2" charset="77"/>
                        </a:rPr>
                        <a:t>Временные значения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53716"/>
                  </a:ext>
                </a:extLst>
              </a:tr>
            </a:tbl>
          </a:graphicData>
        </a:graphic>
      </p:graphicFrame>
      <p:sp>
        <p:nvSpPr>
          <p:cNvPr id="65" name="Овал 64">
            <a:extLst>
              <a:ext uri="{FF2B5EF4-FFF2-40B4-BE49-F238E27FC236}">
                <a16:creationId xmlns:a16="http://schemas.microsoft.com/office/drawing/2014/main" id="{F623A415-EFC8-4FBA-98C1-D1F9559C4AF1}"/>
              </a:ext>
            </a:extLst>
          </p:cNvPr>
          <p:cNvSpPr/>
          <p:nvPr/>
        </p:nvSpPr>
        <p:spPr>
          <a:xfrm>
            <a:off x="4880649" y="3677339"/>
            <a:ext cx="386887" cy="356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1AC3B7A-BE1E-4FF1-A473-CC016A0142FC}"/>
              </a:ext>
            </a:extLst>
          </p:cNvPr>
          <p:cNvSpPr/>
          <p:nvPr/>
        </p:nvSpPr>
        <p:spPr>
          <a:xfrm>
            <a:off x="7247409" y="3901578"/>
            <a:ext cx="290674" cy="26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7624C09-9FFB-4283-B87A-F262D953788E}"/>
              </a:ext>
            </a:extLst>
          </p:cNvPr>
          <p:cNvCxnSpPr>
            <a:cxnSpLocks/>
            <a:stCxn id="65" idx="4"/>
            <a:endCxn id="69" idx="2"/>
          </p:cNvCxnSpPr>
          <p:nvPr/>
        </p:nvCxnSpPr>
        <p:spPr>
          <a:xfrm>
            <a:off x="5074093" y="4033979"/>
            <a:ext cx="2173316" cy="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>
            <a:extLst>
              <a:ext uri="{FF2B5EF4-FFF2-40B4-BE49-F238E27FC236}">
                <a16:creationId xmlns:a16="http://schemas.microsoft.com/office/drawing/2014/main" id="{5E754851-EA33-4EBD-A66F-5457CDE54C33}"/>
              </a:ext>
            </a:extLst>
          </p:cNvPr>
          <p:cNvSpPr/>
          <p:nvPr/>
        </p:nvSpPr>
        <p:spPr>
          <a:xfrm>
            <a:off x="4880649" y="3990678"/>
            <a:ext cx="386887" cy="356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BD7DDF4-A552-469F-8629-A1568389E955}"/>
              </a:ext>
            </a:extLst>
          </p:cNvPr>
          <p:cNvSpPr/>
          <p:nvPr/>
        </p:nvSpPr>
        <p:spPr>
          <a:xfrm>
            <a:off x="7496102" y="4182815"/>
            <a:ext cx="290674" cy="26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A9CE28E3-2512-4025-985F-A4570C61F892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5074093" y="4347318"/>
            <a:ext cx="2567346" cy="10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516B062-4B75-44DD-9443-BCF06E939726}"/>
              </a:ext>
            </a:extLst>
          </p:cNvPr>
          <p:cNvSpPr txBox="1"/>
          <p:nvPr/>
        </p:nvSpPr>
        <p:spPr>
          <a:xfrm>
            <a:off x="1674997" y="4572836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Выполнить системный вызов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A966946-585C-452E-AB81-387F5BB9B947}"/>
              </a:ext>
            </a:extLst>
          </p:cNvPr>
          <p:cNvCxnSpPr/>
          <p:nvPr/>
        </p:nvCxnSpPr>
        <p:spPr>
          <a:xfrm>
            <a:off x="1674998" y="5219167"/>
            <a:ext cx="583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E27E58AA-603C-4C38-9E8D-3243A6871DC8}"/>
              </a:ext>
            </a:extLst>
          </p:cNvPr>
          <p:cNvCxnSpPr>
            <a:cxnSpLocks/>
          </p:cNvCxnSpPr>
          <p:nvPr/>
        </p:nvCxnSpPr>
        <p:spPr>
          <a:xfrm flipV="1">
            <a:off x="2258786" y="5034117"/>
            <a:ext cx="0" cy="185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A0D4ACD2-A5A3-452B-9565-1190B9E7B459}"/>
              </a:ext>
            </a:extLst>
          </p:cNvPr>
          <p:cNvCxnSpPr/>
          <p:nvPr/>
        </p:nvCxnSpPr>
        <p:spPr>
          <a:xfrm>
            <a:off x="2258786" y="5034117"/>
            <a:ext cx="386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C0C98101-B32C-49DF-AD41-85B519BC3737}"/>
              </a:ext>
            </a:extLst>
          </p:cNvPr>
          <p:cNvCxnSpPr/>
          <p:nvPr/>
        </p:nvCxnSpPr>
        <p:spPr>
          <a:xfrm flipV="1">
            <a:off x="2644873" y="4638218"/>
            <a:ext cx="0" cy="39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7DEED48F-7070-4178-9BB8-A107578C5D9F}"/>
              </a:ext>
            </a:extLst>
          </p:cNvPr>
          <p:cNvCxnSpPr/>
          <p:nvPr/>
        </p:nvCxnSpPr>
        <p:spPr>
          <a:xfrm flipV="1">
            <a:off x="2644873" y="4654435"/>
            <a:ext cx="1147437" cy="37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538593E-5499-4FF7-8CEA-82EBAFFB948B}"/>
              </a:ext>
            </a:extLst>
          </p:cNvPr>
          <p:cNvSpPr txBox="1"/>
          <p:nvPr/>
        </p:nvSpPr>
        <p:spPr>
          <a:xfrm>
            <a:off x="4537818" y="5459544"/>
            <a:ext cx="1457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C2301C-18B2-4AE2-B5D6-931E93FCDF02}"/>
              </a:ext>
            </a:extLst>
          </p:cNvPr>
          <p:cNvSpPr txBox="1"/>
          <p:nvPr/>
        </p:nvSpPr>
        <p:spPr>
          <a:xfrm>
            <a:off x="548065" y="5487675"/>
            <a:ext cx="3466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Реализация аналогичного кода на языке С:</a:t>
            </a:r>
          </a:p>
        </p:txBody>
      </p:sp>
    </p:spTree>
    <p:extLst>
      <p:ext uri="{BB962C8B-B14F-4D97-AF65-F5344CB8AC3E}">
        <p14:creationId xmlns:p14="http://schemas.microsoft.com/office/powerpoint/2010/main" val="3272211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503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Первый пример: компиляция и запуск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E5DF8-1CBB-1637-6801-897EC37B2D20}"/>
              </a:ext>
            </a:extLst>
          </p:cNvPr>
          <p:cNvSpPr txBox="1"/>
          <p:nvPr/>
        </p:nvSpPr>
        <p:spPr>
          <a:xfrm>
            <a:off x="1130710" y="1729777"/>
            <a:ext cx="4721758" cy="164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riscv64-linux-gnu-as -o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example.o</a:t>
            </a: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example.s</a:t>
            </a: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riscv64-linux-gnu-ld -o example </a:t>
            </a:r>
            <a:r>
              <a:rPr lang="en-US" sz="14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example.o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example</a:t>
            </a:r>
            <a:endParaRPr lang="ru-RU" sz="14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echo $? </a:t>
            </a:r>
            <a:r>
              <a:rPr lang="ru-RU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D4780-20E4-4437-BCD6-82A371DC252B}"/>
              </a:ext>
            </a:extLst>
          </p:cNvPr>
          <p:cNvSpPr txBox="1"/>
          <p:nvPr/>
        </p:nvSpPr>
        <p:spPr>
          <a:xfrm>
            <a:off x="537071" y="1113162"/>
            <a:ext cx="4181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/>
              </a:rPr>
              <a:t>Перечень команд для сборки и запуска программы: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6A836-2B14-41E6-B1B3-591EFD433559}"/>
              </a:ext>
            </a:extLst>
          </p:cNvPr>
          <p:cNvSpPr txBox="1"/>
          <p:nvPr/>
        </p:nvSpPr>
        <p:spPr>
          <a:xfrm>
            <a:off x="6657962" y="2269898"/>
            <a:ext cx="342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объектного кода на основе исходного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92F52E-A732-4B71-8858-C4D51B87AD1F}"/>
              </a:ext>
            </a:extLst>
          </p:cNvPr>
          <p:cNvCxnSpPr/>
          <p:nvPr/>
        </p:nvCxnSpPr>
        <p:spPr>
          <a:xfrm>
            <a:off x="6728985" y="2546897"/>
            <a:ext cx="3275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FDA4761-4E44-49B7-AA8A-E1CCBA48627B}"/>
              </a:ext>
            </a:extLst>
          </p:cNvPr>
          <p:cNvCxnSpPr>
            <a:cxnSpLocks/>
          </p:cNvCxnSpPr>
          <p:nvPr/>
        </p:nvCxnSpPr>
        <p:spPr>
          <a:xfrm>
            <a:off x="5438376" y="1984782"/>
            <a:ext cx="1290609" cy="56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070A856-7CA0-4736-9951-7B09219E6B96}"/>
              </a:ext>
            </a:extLst>
          </p:cNvPr>
          <p:cNvCxnSpPr/>
          <p:nvPr/>
        </p:nvCxnSpPr>
        <p:spPr>
          <a:xfrm>
            <a:off x="1130710" y="1984783"/>
            <a:ext cx="4316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CFBDBF-F16C-426C-80C7-A62A5762818B}"/>
              </a:ext>
            </a:extLst>
          </p:cNvPr>
          <p:cNvSpPr txBox="1"/>
          <p:nvPr/>
        </p:nvSpPr>
        <p:spPr>
          <a:xfrm>
            <a:off x="6568251" y="2801803"/>
            <a:ext cx="18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Сборка бинарного файла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CDD3444-4067-4474-B0E9-2CD30ED07513}"/>
              </a:ext>
            </a:extLst>
          </p:cNvPr>
          <p:cNvCxnSpPr>
            <a:cxnSpLocks/>
          </p:cNvCxnSpPr>
          <p:nvPr/>
        </p:nvCxnSpPr>
        <p:spPr>
          <a:xfrm>
            <a:off x="6649940" y="3089798"/>
            <a:ext cx="1745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07C7E81-A1DF-428B-B887-170A932A20C9}"/>
              </a:ext>
            </a:extLst>
          </p:cNvPr>
          <p:cNvCxnSpPr>
            <a:cxnSpLocks/>
          </p:cNvCxnSpPr>
          <p:nvPr/>
        </p:nvCxnSpPr>
        <p:spPr>
          <a:xfrm>
            <a:off x="5309420" y="2349642"/>
            <a:ext cx="1340520" cy="74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768A9AC-8455-4387-A7CB-3C0D74EB3629}"/>
              </a:ext>
            </a:extLst>
          </p:cNvPr>
          <p:cNvCxnSpPr>
            <a:cxnSpLocks/>
          </p:cNvCxnSpPr>
          <p:nvPr/>
        </p:nvCxnSpPr>
        <p:spPr>
          <a:xfrm>
            <a:off x="1130710" y="2353785"/>
            <a:ext cx="417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14696E-E4C1-4A08-A7FE-C413CBBF63F9}"/>
              </a:ext>
            </a:extLst>
          </p:cNvPr>
          <p:cNvSpPr txBox="1"/>
          <p:nvPr/>
        </p:nvSpPr>
        <p:spPr>
          <a:xfrm>
            <a:off x="6438491" y="3448660"/>
            <a:ext cx="1630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Запуск на исполнение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926B764-A6E5-4133-B86D-8AF34D62F5FB}"/>
              </a:ext>
            </a:extLst>
          </p:cNvPr>
          <p:cNvCxnSpPr>
            <a:cxnSpLocks/>
          </p:cNvCxnSpPr>
          <p:nvPr/>
        </p:nvCxnSpPr>
        <p:spPr>
          <a:xfrm>
            <a:off x="6520181" y="3727668"/>
            <a:ext cx="1745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84E65A3-0502-445E-8D30-ADE1A3E3D621}"/>
              </a:ext>
            </a:extLst>
          </p:cNvPr>
          <p:cNvCxnSpPr>
            <a:cxnSpLocks/>
          </p:cNvCxnSpPr>
          <p:nvPr/>
        </p:nvCxnSpPr>
        <p:spPr>
          <a:xfrm>
            <a:off x="3923072" y="2707090"/>
            <a:ext cx="2597109" cy="1018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47528655-4036-4295-952F-34C143A52D17}"/>
              </a:ext>
            </a:extLst>
          </p:cNvPr>
          <p:cNvCxnSpPr>
            <a:cxnSpLocks/>
          </p:cNvCxnSpPr>
          <p:nvPr/>
        </p:nvCxnSpPr>
        <p:spPr>
          <a:xfrm>
            <a:off x="1130710" y="2701533"/>
            <a:ext cx="2792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3CF6D48-3296-41A6-8509-B2E18EA0D2FC}"/>
              </a:ext>
            </a:extLst>
          </p:cNvPr>
          <p:cNvSpPr txBox="1"/>
          <p:nvPr/>
        </p:nvSpPr>
        <p:spPr>
          <a:xfrm>
            <a:off x="6236335" y="4031450"/>
            <a:ext cx="2712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кода возврата силами </a:t>
            </a:r>
            <a:r>
              <a:rPr lang="en-US" sz="1200" dirty="0"/>
              <a:t>bash</a:t>
            </a:r>
            <a:endParaRPr lang="ru-RU" sz="1200" dirty="0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33461E9B-C6CF-438B-9FA0-0ED0275FF709}"/>
              </a:ext>
            </a:extLst>
          </p:cNvPr>
          <p:cNvCxnSpPr>
            <a:cxnSpLocks/>
          </p:cNvCxnSpPr>
          <p:nvPr/>
        </p:nvCxnSpPr>
        <p:spPr>
          <a:xfrm>
            <a:off x="6296364" y="4305989"/>
            <a:ext cx="2744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C51605FB-267F-4C2E-B408-58BE1CCB42B3}"/>
              </a:ext>
            </a:extLst>
          </p:cNvPr>
          <p:cNvCxnSpPr>
            <a:cxnSpLocks/>
          </p:cNvCxnSpPr>
          <p:nvPr/>
        </p:nvCxnSpPr>
        <p:spPr>
          <a:xfrm>
            <a:off x="1936956" y="3045566"/>
            <a:ext cx="4370074" cy="126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295A9014-72AA-475F-9096-FB90CF6ADDF4}"/>
              </a:ext>
            </a:extLst>
          </p:cNvPr>
          <p:cNvCxnSpPr>
            <a:cxnSpLocks/>
          </p:cNvCxnSpPr>
          <p:nvPr/>
        </p:nvCxnSpPr>
        <p:spPr>
          <a:xfrm>
            <a:off x="1204894" y="3045566"/>
            <a:ext cx="732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0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595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148A2-E751-4892-8293-870276179E93}"/>
              </a:ext>
            </a:extLst>
          </p:cNvPr>
          <p:cNvSpPr txBox="1"/>
          <p:nvPr/>
        </p:nvSpPr>
        <p:spPr>
          <a:xfrm>
            <a:off x="1130709" y="1651121"/>
            <a:ext cx="5614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–f ./example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architecture: riscv:rv64, flags0x00000112: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EXEC_P, HAS_SYMS, D_PAGED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 address 0x00000000000100b0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9C1DA-ADAD-4CED-BD78-E1731E1CDB18}"/>
              </a:ext>
            </a:extLst>
          </p:cNvPr>
          <p:cNvSpPr txBox="1"/>
          <p:nvPr/>
        </p:nvSpPr>
        <p:spPr>
          <a:xfrm>
            <a:off x="1130708" y="3479778"/>
            <a:ext cx="7060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./example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Sections:</a:t>
            </a:r>
          </a:p>
          <a:p>
            <a:pPr algn="just"/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Idx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              Size      VMA       LMA                     File off  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Algn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 .text             0000000c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00000000000100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000000b0  2**2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READONLY, CODE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00000037  0000000000000000 0000000000000000 000000bc  2**0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CONTENTS, READONLY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C8DA144-B01F-4BCB-8146-642E5406B86A}"/>
              </a:ext>
            </a:extLst>
          </p:cNvPr>
          <p:cNvSpPr/>
          <p:nvPr/>
        </p:nvSpPr>
        <p:spPr>
          <a:xfrm>
            <a:off x="8329266" y="1788033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6DA82-DCBD-43B1-93DE-FB6D226C38C9}"/>
              </a:ext>
            </a:extLst>
          </p:cNvPr>
          <p:cNvSpPr txBox="1"/>
          <p:nvPr/>
        </p:nvSpPr>
        <p:spPr>
          <a:xfrm>
            <a:off x="8622368" y="2106733"/>
            <a:ext cx="2697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</a:t>
            </a:r>
            <a:r>
              <a:rPr lang="en-US" sz="1200" b="1" dirty="0"/>
              <a:t>f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вывод информации о файле</a:t>
            </a: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C7C3AF00-FEC0-4EB9-AAAE-F7DCC030FA93}"/>
              </a:ext>
            </a:extLst>
          </p:cNvPr>
          <p:cNvSpPr/>
          <p:nvPr/>
        </p:nvSpPr>
        <p:spPr>
          <a:xfrm>
            <a:off x="8329266" y="3592044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72E09-94BA-4DE2-AD58-FB3746921C98}"/>
              </a:ext>
            </a:extLst>
          </p:cNvPr>
          <p:cNvSpPr txBox="1"/>
          <p:nvPr/>
        </p:nvSpPr>
        <p:spPr>
          <a:xfrm>
            <a:off x="8622368" y="4356051"/>
            <a:ext cx="300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-h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показать секции (сегменты) кода</a:t>
            </a:r>
          </a:p>
        </p:txBody>
      </p:sp>
    </p:spTree>
    <p:extLst>
      <p:ext uri="{BB962C8B-B14F-4D97-AF65-F5344CB8AC3E}">
        <p14:creationId xmlns:p14="http://schemas.microsoft.com/office/powerpoint/2010/main" val="1343800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595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2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09321-3F1D-4478-9562-079883439A60}"/>
              </a:ext>
            </a:extLst>
          </p:cNvPr>
          <p:cNvSpPr txBox="1"/>
          <p:nvPr/>
        </p:nvSpPr>
        <p:spPr>
          <a:xfrm>
            <a:off x="1130708" y="1637125"/>
            <a:ext cx="56142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100b0: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00700513		li	a0,7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100b4:       05d00893		li	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9344B5E5-17C2-4441-AE1A-8785A6E94F8A}"/>
              </a:ext>
            </a:extLst>
          </p:cNvPr>
          <p:cNvSpPr/>
          <p:nvPr/>
        </p:nvSpPr>
        <p:spPr>
          <a:xfrm>
            <a:off x="6589479" y="1728257"/>
            <a:ext cx="155448" cy="15696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AE1F9-FC4A-40B9-ADC3-574FB3ACC7BD}"/>
              </a:ext>
            </a:extLst>
          </p:cNvPr>
          <p:cNvSpPr txBox="1"/>
          <p:nvPr/>
        </p:nvSpPr>
        <p:spPr>
          <a:xfrm>
            <a:off x="6882581" y="2492264"/>
            <a:ext cx="3569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-d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дизассемблирование исполняемого кода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3DEFE-D3B3-4996-8421-2174B5058EE2}"/>
              </a:ext>
            </a:extLst>
          </p:cNvPr>
          <p:cNvSpPr txBox="1"/>
          <p:nvPr/>
        </p:nvSpPr>
        <p:spPr>
          <a:xfrm>
            <a:off x="1130708" y="3679913"/>
            <a:ext cx="56142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100b0: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00700513		li	a0,7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100b4:       05d00893		li	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100b8: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</a:t>
            </a:r>
            <a:r>
              <a:rPr lang="en-US" sz="12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 &lt;.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0:   3641                    .2byte  0x3641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2:   0000                    .2byte  0x0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</p:txBody>
      </p:sp>
      <p:sp>
        <p:nvSpPr>
          <p:cNvPr id="20" name="Правая фигурная скобка 19">
            <a:extLst>
              <a:ext uri="{FF2B5EF4-FFF2-40B4-BE49-F238E27FC236}">
                <a16:creationId xmlns:a16="http://schemas.microsoft.com/office/drawing/2014/main" id="{6285B24B-9F29-41BE-B924-A1DB9BBF8244}"/>
              </a:ext>
            </a:extLst>
          </p:cNvPr>
          <p:cNvSpPr/>
          <p:nvPr/>
        </p:nvSpPr>
        <p:spPr>
          <a:xfrm>
            <a:off x="6589479" y="3771045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DA9DB-879D-4098-847B-8189927C59AF}"/>
              </a:ext>
            </a:extLst>
          </p:cNvPr>
          <p:cNvSpPr txBox="1"/>
          <p:nvPr/>
        </p:nvSpPr>
        <p:spPr>
          <a:xfrm>
            <a:off x="6882581" y="4535052"/>
            <a:ext cx="4367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-D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дизассемблирование всех секций исполняемого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4165097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Прямоугольник: скругленные углы 104">
            <a:extLst>
              <a:ext uri="{FF2B5EF4-FFF2-40B4-BE49-F238E27FC236}">
                <a16:creationId xmlns:a16="http://schemas.microsoft.com/office/drawing/2014/main" id="{D706D443-965D-4359-A0CF-9A5F7F55DC6A}"/>
              </a:ext>
            </a:extLst>
          </p:cNvPr>
          <p:cNvSpPr/>
          <p:nvPr/>
        </p:nvSpPr>
        <p:spPr>
          <a:xfrm>
            <a:off x="3672136" y="3495424"/>
            <a:ext cx="2643823" cy="205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3445AAB9-8A86-4CC1-AC9E-FE7350C5A349}"/>
              </a:ext>
            </a:extLst>
          </p:cNvPr>
          <p:cNvSpPr/>
          <p:nvPr/>
        </p:nvSpPr>
        <p:spPr>
          <a:xfrm>
            <a:off x="3672136" y="3257299"/>
            <a:ext cx="2643823" cy="205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F37F0FD6-B668-4658-9696-0135ABB23A96}"/>
              </a:ext>
            </a:extLst>
          </p:cNvPr>
          <p:cNvSpPr/>
          <p:nvPr/>
        </p:nvSpPr>
        <p:spPr>
          <a:xfrm>
            <a:off x="3672136" y="3049528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id="{CDEE2A18-8F7E-4ADF-A6CD-4E1939AADC30}"/>
              </a:ext>
            </a:extLst>
          </p:cNvPr>
          <p:cNvSpPr/>
          <p:nvPr/>
        </p:nvSpPr>
        <p:spPr>
          <a:xfrm>
            <a:off x="3672136" y="2834189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76977DFC-6CB4-4331-B8F7-77D9E824E19A}"/>
              </a:ext>
            </a:extLst>
          </p:cNvPr>
          <p:cNvSpPr/>
          <p:nvPr/>
        </p:nvSpPr>
        <p:spPr>
          <a:xfrm>
            <a:off x="3672136" y="2623825"/>
            <a:ext cx="2643823" cy="186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3D640FC-1065-4630-A11C-3BF73FA478EF}"/>
              </a:ext>
            </a:extLst>
          </p:cNvPr>
          <p:cNvSpPr/>
          <p:nvPr/>
        </p:nvSpPr>
        <p:spPr>
          <a:xfrm>
            <a:off x="3672136" y="2094766"/>
            <a:ext cx="2643823" cy="4878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39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67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Второй пример: вывод сообщения на экран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34C58-0C3E-43B2-0B11-8EE3EB587560}"/>
              </a:ext>
            </a:extLst>
          </p:cNvPr>
          <p:cNvSpPr txBox="1"/>
          <p:nvPr/>
        </p:nvSpPr>
        <p:spPr>
          <a:xfrm>
            <a:off x="3758591" y="2123067"/>
            <a:ext cx="37661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400" dirty="0">
                <a:latin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</a:rPr>
              <a:t>globl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a1,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strHello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strHello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/>
              <a:t>   </a:t>
            </a:r>
            <a:r>
              <a:rPr lang="en-US" sz="1400" dirty="0">
                <a:latin typeface="Consolas" panose="020B0609020204030204" pitchFamily="49" charset="0"/>
              </a:rPr>
              <a:t> 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E5E88-9B20-469B-BC75-E2243F8C6905}"/>
              </a:ext>
            </a:extLst>
          </p:cNvPr>
          <p:cNvSpPr txBox="1"/>
          <p:nvPr/>
        </p:nvSpPr>
        <p:spPr>
          <a:xfrm>
            <a:off x="1052450" y="1220234"/>
            <a:ext cx="207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</a:t>
            </a:r>
            <a:r>
              <a:rPr lang="en-US" sz="1200" dirty="0"/>
              <a:t> </a:t>
            </a:r>
            <a:r>
              <a:rPr lang="ru-RU" sz="1200" dirty="0"/>
              <a:t>умолчанию используется секция </a:t>
            </a:r>
            <a:r>
              <a:rPr lang="en-US" sz="1200" dirty="0"/>
              <a:t>.text</a:t>
            </a:r>
            <a:endParaRPr lang="ru-RU" sz="120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389A24D-83DD-4BAF-B927-B97F776668AE}"/>
              </a:ext>
            </a:extLst>
          </p:cNvPr>
          <p:cNvCxnSpPr>
            <a:cxnSpLocks/>
          </p:cNvCxnSpPr>
          <p:nvPr/>
        </p:nvCxnSpPr>
        <p:spPr>
          <a:xfrm>
            <a:off x="1062280" y="1681899"/>
            <a:ext cx="903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6E81C3F-E0EC-46CD-8C29-57373AA7532A}"/>
              </a:ext>
            </a:extLst>
          </p:cNvPr>
          <p:cNvCxnSpPr/>
          <p:nvPr/>
        </p:nvCxnSpPr>
        <p:spPr>
          <a:xfrm flipV="1">
            <a:off x="1966043" y="1489999"/>
            <a:ext cx="0" cy="19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E83D7D1-71C3-4457-8772-3EADDFBF118F}"/>
              </a:ext>
            </a:extLst>
          </p:cNvPr>
          <p:cNvCxnSpPr>
            <a:cxnSpLocks/>
          </p:cNvCxnSpPr>
          <p:nvPr/>
        </p:nvCxnSpPr>
        <p:spPr>
          <a:xfrm>
            <a:off x="1966043" y="1489999"/>
            <a:ext cx="1102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398E5CD-7321-4EB0-92B3-E101873FA98F}"/>
              </a:ext>
            </a:extLst>
          </p:cNvPr>
          <p:cNvCxnSpPr/>
          <p:nvPr/>
        </p:nvCxnSpPr>
        <p:spPr>
          <a:xfrm flipV="1">
            <a:off x="3068060" y="1266400"/>
            <a:ext cx="0" cy="22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88C2B43-311A-46DD-9677-E6E1A9FA38C7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3129811" y="1451067"/>
            <a:ext cx="542325" cy="88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667F57-BFCD-47FC-84D6-DD42EEB3C2FD}"/>
              </a:ext>
            </a:extLst>
          </p:cNvPr>
          <p:cNvSpPr txBox="1"/>
          <p:nvPr/>
        </p:nvSpPr>
        <p:spPr>
          <a:xfrm>
            <a:off x="508531" y="1976290"/>
            <a:ext cx="161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 </a:t>
            </a:r>
            <a:r>
              <a:rPr lang="en-US" sz="1200" b="1" dirty="0"/>
              <a:t>a0</a:t>
            </a:r>
            <a:r>
              <a:rPr lang="en-US" sz="1200" dirty="0"/>
              <a:t> </a:t>
            </a:r>
            <a:r>
              <a:rPr lang="ru-RU" sz="1200" dirty="0"/>
              <a:t>помещается информация о потоке ввода/вывода:</a:t>
            </a:r>
          </a:p>
          <a:p>
            <a:r>
              <a:rPr lang="ru-RU" sz="1200" dirty="0"/>
              <a:t>1 - </a:t>
            </a:r>
            <a:r>
              <a:rPr lang="en-US" sz="1200" dirty="0" err="1"/>
              <a:t>stdout</a:t>
            </a:r>
            <a:endParaRPr lang="ru-RU" sz="1200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0914FBD-9AD8-4CEB-A49C-707B27BC9629}"/>
              </a:ext>
            </a:extLst>
          </p:cNvPr>
          <p:cNvCxnSpPr/>
          <p:nvPr/>
        </p:nvCxnSpPr>
        <p:spPr>
          <a:xfrm>
            <a:off x="627241" y="2851249"/>
            <a:ext cx="791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53874287-9D26-49A3-B00E-DCBD0B7CA192}"/>
              </a:ext>
            </a:extLst>
          </p:cNvPr>
          <p:cNvCxnSpPr/>
          <p:nvPr/>
        </p:nvCxnSpPr>
        <p:spPr>
          <a:xfrm flipV="1">
            <a:off x="1412862" y="2653265"/>
            <a:ext cx="0" cy="19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EC96D8E0-61C8-44B8-AE03-B63FD83F7FCC}"/>
              </a:ext>
            </a:extLst>
          </p:cNvPr>
          <p:cNvCxnSpPr>
            <a:cxnSpLocks/>
          </p:cNvCxnSpPr>
          <p:nvPr/>
        </p:nvCxnSpPr>
        <p:spPr>
          <a:xfrm>
            <a:off x="1412861" y="2647858"/>
            <a:ext cx="220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2BC1E82-1B2B-4E6D-9BEF-9575EE3B8D0C}"/>
              </a:ext>
            </a:extLst>
          </p:cNvPr>
          <p:cNvCxnSpPr>
            <a:cxnSpLocks/>
          </p:cNvCxnSpPr>
          <p:nvPr/>
        </p:nvCxnSpPr>
        <p:spPr>
          <a:xfrm flipV="1">
            <a:off x="1636051" y="2391788"/>
            <a:ext cx="0" cy="25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BC2293F-9B12-4BBB-8B5B-CDCD0188985D}"/>
              </a:ext>
            </a:extLst>
          </p:cNvPr>
          <p:cNvCxnSpPr>
            <a:cxnSpLocks/>
          </p:cNvCxnSpPr>
          <p:nvPr/>
        </p:nvCxnSpPr>
        <p:spPr>
          <a:xfrm>
            <a:off x="1542062" y="2144193"/>
            <a:ext cx="91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2A6F038E-969D-4FFC-89EB-D83B1CE10F86}"/>
              </a:ext>
            </a:extLst>
          </p:cNvPr>
          <p:cNvCxnSpPr>
            <a:cxnSpLocks/>
          </p:cNvCxnSpPr>
          <p:nvPr/>
        </p:nvCxnSpPr>
        <p:spPr>
          <a:xfrm flipV="1">
            <a:off x="1631906" y="2402817"/>
            <a:ext cx="42592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96C12750-965C-4D67-9C77-5A394229069C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 flipV="1">
            <a:off x="2128303" y="2391789"/>
            <a:ext cx="1543833" cy="32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516B062-4B75-44DD-9443-BCF06E939726}"/>
              </a:ext>
            </a:extLst>
          </p:cNvPr>
          <p:cNvSpPr txBox="1"/>
          <p:nvPr/>
        </p:nvSpPr>
        <p:spPr>
          <a:xfrm>
            <a:off x="1674997" y="4572836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Номер функции для вызова</a:t>
            </a:r>
          </a:p>
        </p:txBody>
      </p: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2A966946-585C-452E-AB81-387F5BB9B947}"/>
              </a:ext>
            </a:extLst>
          </p:cNvPr>
          <p:cNvCxnSpPr>
            <a:cxnSpLocks/>
          </p:cNvCxnSpPr>
          <p:nvPr/>
        </p:nvCxnSpPr>
        <p:spPr>
          <a:xfrm>
            <a:off x="1674998" y="5219167"/>
            <a:ext cx="969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C0C98101-B32C-49DF-AD41-85B519BC3737}"/>
              </a:ext>
            </a:extLst>
          </p:cNvPr>
          <p:cNvCxnSpPr>
            <a:cxnSpLocks/>
          </p:cNvCxnSpPr>
          <p:nvPr/>
        </p:nvCxnSpPr>
        <p:spPr>
          <a:xfrm flipV="1">
            <a:off x="2644873" y="4638219"/>
            <a:ext cx="0" cy="580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7DEED48F-7070-4178-9BB8-A107578C5D9F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2644873" y="3359872"/>
            <a:ext cx="1027263" cy="167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FAAD539-6ECF-483E-88C6-3D760E26222D}"/>
              </a:ext>
            </a:extLst>
          </p:cNvPr>
          <p:cNvSpPr txBox="1"/>
          <p:nvPr/>
        </p:nvSpPr>
        <p:spPr>
          <a:xfrm>
            <a:off x="272717" y="3126209"/>
            <a:ext cx="178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 </a:t>
            </a:r>
            <a:r>
              <a:rPr lang="en-US" sz="1200" b="1" dirty="0"/>
              <a:t>a1</a:t>
            </a:r>
            <a:r>
              <a:rPr lang="en-US" sz="1200" dirty="0"/>
              <a:t> </a:t>
            </a:r>
            <a:r>
              <a:rPr lang="ru-RU" sz="1200" dirty="0"/>
              <a:t>помещается  адрес данных, которые нужно выводить</a:t>
            </a: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CAF30B2B-FA51-4397-BF73-16F65E4167D4}"/>
              </a:ext>
            </a:extLst>
          </p:cNvPr>
          <p:cNvCxnSpPr>
            <a:cxnSpLocks/>
          </p:cNvCxnSpPr>
          <p:nvPr/>
        </p:nvCxnSpPr>
        <p:spPr>
          <a:xfrm>
            <a:off x="317410" y="3747111"/>
            <a:ext cx="758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83CF7225-8EC7-4138-B531-0DDAE91A3033}"/>
              </a:ext>
            </a:extLst>
          </p:cNvPr>
          <p:cNvCxnSpPr>
            <a:cxnSpLocks/>
          </p:cNvCxnSpPr>
          <p:nvPr/>
        </p:nvCxnSpPr>
        <p:spPr>
          <a:xfrm flipV="1">
            <a:off x="1077870" y="3569617"/>
            <a:ext cx="0" cy="17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D34CE1D-B6E5-4FB9-BA0E-2CB5995D17DA}"/>
              </a:ext>
            </a:extLst>
          </p:cNvPr>
          <p:cNvCxnSpPr>
            <a:cxnSpLocks/>
          </p:cNvCxnSpPr>
          <p:nvPr/>
        </p:nvCxnSpPr>
        <p:spPr>
          <a:xfrm>
            <a:off x="1075907" y="3569617"/>
            <a:ext cx="890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CE451EFA-4D7D-4091-B9A6-830D72458CC3}"/>
              </a:ext>
            </a:extLst>
          </p:cNvPr>
          <p:cNvCxnSpPr>
            <a:cxnSpLocks/>
          </p:cNvCxnSpPr>
          <p:nvPr/>
        </p:nvCxnSpPr>
        <p:spPr>
          <a:xfrm flipV="1">
            <a:off x="1969193" y="3210603"/>
            <a:ext cx="0" cy="359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FBA751D0-B36F-425B-8ACB-0B06BE9B8057}"/>
              </a:ext>
            </a:extLst>
          </p:cNvPr>
          <p:cNvCxnSpPr>
            <a:cxnSpLocks/>
            <a:stCxn id="63" idx="1"/>
            <a:endCxn id="68" idx="3"/>
          </p:cNvCxnSpPr>
          <p:nvPr/>
        </p:nvCxnSpPr>
        <p:spPr>
          <a:xfrm flipH="1">
            <a:off x="2057822" y="2927437"/>
            <a:ext cx="1614314" cy="52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99888C9-DC92-4516-B956-8CFBA0E5C08F}"/>
              </a:ext>
            </a:extLst>
          </p:cNvPr>
          <p:cNvSpPr txBox="1"/>
          <p:nvPr/>
        </p:nvSpPr>
        <p:spPr>
          <a:xfrm>
            <a:off x="484346" y="4058219"/>
            <a:ext cx="147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/>
              <a:t>В </a:t>
            </a:r>
            <a:r>
              <a:rPr lang="en-US" sz="1200" b="1" dirty="0"/>
              <a:t>a</a:t>
            </a:r>
            <a:r>
              <a:rPr lang="ru-RU" sz="1200" b="1" dirty="0"/>
              <a:t>2</a:t>
            </a:r>
            <a:r>
              <a:rPr lang="en-US" sz="1200" dirty="0"/>
              <a:t> </a:t>
            </a:r>
            <a:r>
              <a:rPr lang="ru-RU" sz="1200" dirty="0"/>
              <a:t>помещается длина данных для вывода</a:t>
            </a:r>
          </a:p>
        </p:txBody>
      </p: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8364E5C4-97AB-4997-A49F-8337D0EF7B31}"/>
              </a:ext>
            </a:extLst>
          </p:cNvPr>
          <p:cNvCxnSpPr>
            <a:cxnSpLocks/>
          </p:cNvCxnSpPr>
          <p:nvPr/>
        </p:nvCxnSpPr>
        <p:spPr>
          <a:xfrm>
            <a:off x="559920" y="4675945"/>
            <a:ext cx="1319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E7671993-E6E9-43A8-AF4F-71C66C731135}"/>
              </a:ext>
            </a:extLst>
          </p:cNvPr>
          <p:cNvCxnSpPr>
            <a:cxnSpLocks/>
          </p:cNvCxnSpPr>
          <p:nvPr/>
        </p:nvCxnSpPr>
        <p:spPr>
          <a:xfrm flipV="1">
            <a:off x="1879411" y="4346466"/>
            <a:ext cx="0" cy="32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77665515-5C5E-4FB9-9983-6A15B2618C43}"/>
              </a:ext>
            </a:extLst>
          </p:cNvPr>
          <p:cNvCxnSpPr/>
          <p:nvPr/>
        </p:nvCxnSpPr>
        <p:spPr>
          <a:xfrm flipV="1">
            <a:off x="1882282" y="4133047"/>
            <a:ext cx="0" cy="218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6F7DE058-24DA-4DDE-9099-24304B65D0F3}"/>
              </a:ext>
            </a:extLst>
          </p:cNvPr>
          <p:cNvCxnSpPr>
            <a:cxnSpLocks/>
            <a:stCxn id="67" idx="1"/>
            <a:endCxn id="82" idx="3"/>
          </p:cNvCxnSpPr>
          <p:nvPr/>
        </p:nvCxnSpPr>
        <p:spPr>
          <a:xfrm flipH="1">
            <a:off x="1960556" y="3142776"/>
            <a:ext cx="1711580" cy="123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590CDAF-DDD4-44E7-95E4-33C764459074}"/>
              </a:ext>
            </a:extLst>
          </p:cNvPr>
          <p:cNvSpPr txBox="1"/>
          <p:nvPr/>
        </p:nvSpPr>
        <p:spPr>
          <a:xfrm>
            <a:off x="2159935" y="5286935"/>
            <a:ext cx="96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Выполнить системный вызов</a:t>
            </a:r>
          </a:p>
        </p:txBody>
      </p:sp>
      <p:cxnSp>
        <p:nvCxnSpPr>
          <p:cNvPr id="100" name="Прямая соединительная линия 99">
            <a:extLst>
              <a:ext uri="{FF2B5EF4-FFF2-40B4-BE49-F238E27FC236}">
                <a16:creationId xmlns:a16="http://schemas.microsoft.com/office/drawing/2014/main" id="{3E86D761-E816-49FD-B531-374758F0F122}"/>
              </a:ext>
            </a:extLst>
          </p:cNvPr>
          <p:cNvCxnSpPr/>
          <p:nvPr/>
        </p:nvCxnSpPr>
        <p:spPr>
          <a:xfrm>
            <a:off x="2159936" y="5933266"/>
            <a:ext cx="583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6A66D11F-26B7-4AD4-B0F1-414A5C091F23}"/>
              </a:ext>
            </a:extLst>
          </p:cNvPr>
          <p:cNvCxnSpPr>
            <a:cxnSpLocks/>
          </p:cNvCxnSpPr>
          <p:nvPr/>
        </p:nvCxnSpPr>
        <p:spPr>
          <a:xfrm flipV="1">
            <a:off x="2743724" y="5748216"/>
            <a:ext cx="0" cy="185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>
            <a:extLst>
              <a:ext uri="{FF2B5EF4-FFF2-40B4-BE49-F238E27FC236}">
                <a16:creationId xmlns:a16="http://schemas.microsoft.com/office/drawing/2014/main" id="{2A36EB73-9059-40E6-BB24-B79DC738A140}"/>
              </a:ext>
            </a:extLst>
          </p:cNvPr>
          <p:cNvCxnSpPr/>
          <p:nvPr/>
        </p:nvCxnSpPr>
        <p:spPr>
          <a:xfrm>
            <a:off x="2743724" y="5748216"/>
            <a:ext cx="386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E560C7FF-571A-4C7F-9DE5-CA18C9EA47E7}"/>
              </a:ext>
            </a:extLst>
          </p:cNvPr>
          <p:cNvCxnSpPr/>
          <p:nvPr/>
        </p:nvCxnSpPr>
        <p:spPr>
          <a:xfrm flipV="1">
            <a:off x="3129811" y="5352317"/>
            <a:ext cx="0" cy="39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69C56761-B3AC-45F4-814B-C50F73EE449B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3141645" y="3597997"/>
            <a:ext cx="530491" cy="175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EB8EDE3-1E9E-4BCF-81AD-5857FC92B6F1}"/>
              </a:ext>
            </a:extLst>
          </p:cNvPr>
          <p:cNvSpPr txBox="1"/>
          <p:nvPr/>
        </p:nvSpPr>
        <p:spPr>
          <a:xfrm>
            <a:off x="6901269" y="1599847"/>
            <a:ext cx="444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/>
              </a:rPr>
              <a:t>Информация о системных вызовах может быть найдена по пути: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F18364-BDE2-4E78-BF5D-74AFFC4EC35B}"/>
              </a:ext>
            </a:extLst>
          </p:cNvPr>
          <p:cNvSpPr txBox="1"/>
          <p:nvPr/>
        </p:nvSpPr>
        <p:spPr>
          <a:xfrm>
            <a:off x="6901269" y="2179937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usr</a:t>
            </a:r>
            <a:r>
              <a:rPr lang="en-US" sz="1400" dirty="0">
                <a:latin typeface="Consolas" panose="020B0609020204030204" pitchFamily="49" charset="0"/>
              </a:rPr>
              <a:t>/riscv64-linux-gnu/include/</a:t>
            </a:r>
            <a:r>
              <a:rPr lang="en-US" sz="1400" dirty="0" err="1">
                <a:latin typeface="Consolas" panose="020B0609020204030204" pitchFamily="49" charset="0"/>
              </a:rPr>
              <a:t>asm</a:t>
            </a:r>
            <a:r>
              <a:rPr lang="en-US" sz="1400" dirty="0">
                <a:latin typeface="Consolas" panose="020B0609020204030204" pitchFamily="49" charset="0"/>
              </a:rPr>
              <a:t>-generic/</a:t>
            </a:r>
            <a:r>
              <a:rPr lang="en-US" sz="1400" dirty="0" err="1">
                <a:latin typeface="Consolas" panose="020B0609020204030204" pitchFamily="49" charset="0"/>
              </a:rPr>
              <a:t>unistd.h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6FA15494-F948-4E38-B65C-498D44F4A39C}"/>
              </a:ext>
            </a:extLst>
          </p:cNvPr>
          <p:cNvCxnSpPr>
            <a:cxnSpLocks/>
          </p:cNvCxnSpPr>
          <p:nvPr/>
        </p:nvCxnSpPr>
        <p:spPr>
          <a:xfrm flipV="1">
            <a:off x="2057827" y="2079769"/>
            <a:ext cx="0" cy="33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DF9F70-2232-79A7-1DFB-8563669E7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62" y="2623223"/>
            <a:ext cx="4153946" cy="15903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8BCE36-E3A6-1AC3-A9A1-3BE35CD97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62" y="4473362"/>
            <a:ext cx="4153945" cy="13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5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7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Архитектуры процессоров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568BE-7F30-4F30-AC0E-F0E01EF264C9}"/>
              </a:ext>
            </a:extLst>
          </p:cNvPr>
          <p:cNvSpPr txBox="1"/>
          <p:nvPr/>
        </p:nvSpPr>
        <p:spPr>
          <a:xfrm>
            <a:off x="608094" y="1278383"/>
            <a:ext cx="361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CISC</a:t>
            </a:r>
          </a:p>
          <a:p>
            <a:r>
              <a:rPr lang="en-US" dirty="0">
                <a:latin typeface="Nunito Sans"/>
              </a:rPr>
              <a:t>(Complex Instruction Set Computer)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AEDEB-741F-4E30-B2CD-DE8189B8DDF3}"/>
              </a:ext>
            </a:extLst>
          </p:cNvPr>
          <p:cNvSpPr txBox="1"/>
          <p:nvPr/>
        </p:nvSpPr>
        <p:spPr>
          <a:xfrm>
            <a:off x="6096000" y="1278384"/>
            <a:ext cx="355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unito Sans"/>
              </a:rPr>
              <a:t>RISC</a:t>
            </a:r>
          </a:p>
          <a:p>
            <a:r>
              <a:rPr lang="en-US" dirty="0">
                <a:latin typeface="Nunito Sans"/>
              </a:rPr>
              <a:t>(Reduced Instruction Set Computer)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D1D8D-E102-4483-BF31-299225694B29}"/>
              </a:ext>
            </a:extLst>
          </p:cNvPr>
          <p:cNvSpPr txBox="1"/>
          <p:nvPr/>
        </p:nvSpPr>
        <p:spPr>
          <a:xfrm>
            <a:off x="608094" y="2294901"/>
            <a:ext cx="340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Уравнение производительности: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05D1E-6686-42FE-834F-0B6E99DA34A3}"/>
                  </a:ext>
                </a:extLst>
              </p:cNvPr>
              <p:cNvSpPr txBox="1"/>
              <p:nvPr/>
            </p:nvSpPr>
            <p:spPr>
              <a:xfrm>
                <a:off x="2904150" y="2726637"/>
                <a:ext cx="4626395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𝑝𝑟𝑜𝑔𝑟𝑎𝑚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𝑝𝑟𝑜𝑔𝑟𝑎𝑚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E05D1E-6686-42FE-834F-0B6E99DA3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50" y="2726637"/>
                <a:ext cx="4626395" cy="574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819FCE-B350-4B77-8873-1F32B146C76C}"/>
              </a:ext>
            </a:extLst>
          </p:cNvPr>
          <p:cNvSpPr/>
          <p:nvPr/>
        </p:nvSpPr>
        <p:spPr>
          <a:xfrm>
            <a:off x="548065" y="613552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*https://cs.stanford.edu/people/eroberts/courses/soco/projects/risc/risccisc/</a:t>
            </a:r>
            <a:endParaRPr lang="ru-RU" sz="1000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FC15124-01FA-4433-8A82-BB3667AD9A3C}"/>
              </a:ext>
            </a:extLst>
          </p:cNvPr>
          <p:cNvSpPr/>
          <p:nvPr/>
        </p:nvSpPr>
        <p:spPr>
          <a:xfrm>
            <a:off x="608094" y="1340528"/>
            <a:ext cx="3869638" cy="58418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5C6F48D-5655-4EF1-8B93-90E5423B2207}"/>
              </a:ext>
            </a:extLst>
          </p:cNvPr>
          <p:cNvSpPr/>
          <p:nvPr/>
        </p:nvSpPr>
        <p:spPr>
          <a:xfrm>
            <a:off x="6141534" y="2726636"/>
            <a:ext cx="1389011" cy="58418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AF1F2D1-FC2B-4652-886E-F190B20394C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23266" y="1939321"/>
            <a:ext cx="2312774" cy="78731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A285EA1-D516-4103-AE61-220973E0F1C6}"/>
              </a:ext>
            </a:extLst>
          </p:cNvPr>
          <p:cNvSpPr/>
          <p:nvPr/>
        </p:nvSpPr>
        <p:spPr>
          <a:xfrm>
            <a:off x="6096000" y="1335097"/>
            <a:ext cx="3869638" cy="58418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F25C6C4-7959-4271-9026-7A84B89AD84C}"/>
              </a:ext>
            </a:extLst>
          </p:cNvPr>
          <p:cNvSpPr/>
          <p:nvPr/>
        </p:nvSpPr>
        <p:spPr>
          <a:xfrm>
            <a:off x="4829452" y="2707923"/>
            <a:ext cx="1266548" cy="58418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3324B02-AF7D-47DB-AA9F-84ED85B36910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462726" y="1920608"/>
            <a:ext cx="624880" cy="78731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6E2731-2811-4785-AA8D-D36309B56A5A}"/>
              </a:ext>
            </a:extLst>
          </p:cNvPr>
          <p:cNvSpPr txBox="1"/>
          <p:nvPr/>
        </p:nvSpPr>
        <p:spPr>
          <a:xfrm>
            <a:off x="2904150" y="383006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70C1"/>
                </a:solidFill>
                <a:latin typeface="Nunito Sans"/>
              </a:rPr>
              <a:t>CISC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78CE1-B930-401C-8594-FAF3FE79AFA2}"/>
              </a:ext>
            </a:extLst>
          </p:cNvPr>
          <p:cNvSpPr txBox="1"/>
          <p:nvPr/>
        </p:nvSpPr>
        <p:spPr>
          <a:xfrm>
            <a:off x="5616817" y="383006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Nunito Sans"/>
              </a:rPr>
              <a:t>RISC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A2F48-F02F-494A-B036-1B901723A5F3}"/>
              </a:ext>
            </a:extLst>
          </p:cNvPr>
          <p:cNvSpPr txBox="1"/>
          <p:nvPr/>
        </p:nvSpPr>
        <p:spPr>
          <a:xfrm>
            <a:off x="503553" y="4466572"/>
            <a:ext cx="2013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Задача:</a:t>
            </a:r>
            <a:endParaRPr lang="en-US" sz="1400" dirty="0"/>
          </a:p>
          <a:p>
            <a:r>
              <a:rPr lang="ru-RU" sz="1400" dirty="0"/>
              <a:t>необходимо выполнить умножение двух переменных в памяти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93C27D-4708-4437-AB99-8C36585E8F86}"/>
              </a:ext>
            </a:extLst>
          </p:cNvPr>
          <p:cNvSpPr/>
          <p:nvPr/>
        </p:nvSpPr>
        <p:spPr>
          <a:xfrm>
            <a:off x="2902575" y="4574424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MULT 2:3, 5:2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D8AE22-A699-4BC6-A713-6A92B2909E13}"/>
              </a:ext>
            </a:extLst>
          </p:cNvPr>
          <p:cNvSpPr/>
          <p:nvPr/>
        </p:nvSpPr>
        <p:spPr>
          <a:xfrm>
            <a:off x="5620277" y="4568993"/>
            <a:ext cx="1704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LOAD A, 2:3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LOAD B, 5:2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PROD A, B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STORE 2:3, A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12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1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148A2-E751-4892-8293-870276179E93}"/>
              </a:ext>
            </a:extLst>
          </p:cNvPr>
          <p:cNvSpPr txBox="1"/>
          <p:nvPr/>
        </p:nvSpPr>
        <p:spPr>
          <a:xfrm>
            <a:off x="1130709" y="1651121"/>
            <a:ext cx="5614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–f ./example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architecture: riscv:rv64, flags0x00000112: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EXEC_P, HAS_SYMS, D_PAGED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 address 0x00000000000100e8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9C1DA-ADAD-4CED-BD78-E1731E1CDB18}"/>
              </a:ext>
            </a:extLst>
          </p:cNvPr>
          <p:cNvSpPr txBox="1"/>
          <p:nvPr/>
        </p:nvSpPr>
        <p:spPr>
          <a:xfrm>
            <a:off x="1130708" y="3479778"/>
            <a:ext cx="7060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./example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./example:     file format elf64-littleriscv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Sections:</a:t>
            </a:r>
          </a:p>
          <a:p>
            <a:pPr algn="just"/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Idx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Name              Size      VMA       LMA                     File off  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Algn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 .text             00000024</a:t>
            </a:r>
            <a:r>
              <a:rPr lang="ru-RU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00000000000100</a:t>
            </a:r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e8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e8 000000e8  2**2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READONLY, CODE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 .data             0000000f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000000000001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110c </a:t>
            </a:r>
            <a:r>
              <a:rPr lang="ru-RU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110c 0000010c  2**0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CONTENTS, ALLOC, LOAD, DATA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2 .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00000037  0000000000000000 0000000000000000 0000011b  2**0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CONTENTS, READONLY</a:t>
            </a:r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7C8DA144-B01F-4BCB-8146-642E5406B86A}"/>
              </a:ext>
            </a:extLst>
          </p:cNvPr>
          <p:cNvSpPr/>
          <p:nvPr/>
        </p:nvSpPr>
        <p:spPr>
          <a:xfrm>
            <a:off x="8329266" y="1788033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6DA82-DCBD-43B1-93DE-FB6D226C38C9}"/>
              </a:ext>
            </a:extLst>
          </p:cNvPr>
          <p:cNvSpPr txBox="1"/>
          <p:nvPr/>
        </p:nvSpPr>
        <p:spPr>
          <a:xfrm>
            <a:off x="8622368" y="2106733"/>
            <a:ext cx="2697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</a:t>
            </a:r>
            <a:r>
              <a:rPr lang="en-US" sz="1200" b="1" dirty="0"/>
              <a:t>f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вывод информации о файле</a:t>
            </a: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C7C3AF00-FEC0-4EB9-AAAE-F7DCC030FA93}"/>
              </a:ext>
            </a:extLst>
          </p:cNvPr>
          <p:cNvSpPr/>
          <p:nvPr/>
        </p:nvSpPr>
        <p:spPr>
          <a:xfrm>
            <a:off x="8329266" y="3592044"/>
            <a:ext cx="155448" cy="1847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72E09-94BA-4DE2-AD58-FB3746921C98}"/>
              </a:ext>
            </a:extLst>
          </p:cNvPr>
          <p:cNvSpPr txBox="1"/>
          <p:nvPr/>
        </p:nvSpPr>
        <p:spPr>
          <a:xfrm>
            <a:off x="8622368" y="4356051"/>
            <a:ext cx="3008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/>
              </a:rPr>
              <a:t>Ключ </a:t>
            </a:r>
            <a:r>
              <a:rPr lang="en-US" sz="1200" b="1" dirty="0">
                <a:latin typeface="Nunito Sans"/>
              </a:rPr>
              <a:t>-h</a:t>
            </a:r>
            <a:r>
              <a:rPr lang="en-US" sz="1200" dirty="0"/>
              <a:t> – </a:t>
            </a:r>
            <a:r>
              <a:rPr lang="ru-RU" sz="1200" dirty="0">
                <a:latin typeface="Nunito Sans"/>
              </a:rPr>
              <a:t>показать секции (сегменты) кода</a:t>
            </a:r>
          </a:p>
        </p:txBody>
      </p:sp>
    </p:spTree>
    <p:extLst>
      <p:ext uri="{BB962C8B-B14F-4D97-AF65-F5344CB8AC3E}">
        <p14:creationId xmlns:p14="http://schemas.microsoft.com/office/powerpoint/2010/main" val="1287648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2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09321-3F1D-4478-9562-079883439A60}"/>
              </a:ext>
            </a:extLst>
          </p:cNvPr>
          <p:cNvSpPr txBox="1"/>
          <p:nvPr/>
        </p:nvSpPr>
        <p:spPr>
          <a:xfrm>
            <a:off x="1130709" y="1637125"/>
            <a:ext cx="75934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100e8: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00100513		li	a0,1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100ec:       00001597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a1,0x1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100f0:       02058593		add	a1,a1,32 # 1110c &lt;__DATA_BEGIN__&gt;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100f4:       00f00613		li         a2,15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100f8:       04000893		li         a7,64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100fc: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10100: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00000513		li	a0,0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10104:       05d00893		li         a7,93</a:t>
            </a:r>
          </a:p>
          <a:p>
            <a:pPr algn="just"/>
            <a:r>
              <a:rPr lang="en-US" sz="12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10108:       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05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lang="en-US" dirty="0"/>
              <a:t>obj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dump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3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D487F-4F7D-413C-ADC8-92A35055EDA1}"/>
              </a:ext>
            </a:extLst>
          </p:cNvPr>
          <p:cNvSpPr txBox="1"/>
          <p:nvPr/>
        </p:nvSpPr>
        <p:spPr>
          <a:xfrm>
            <a:off x="537071" y="1113162"/>
            <a:ext cx="862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программа для получения различной информации и скомпилированных объектных файлах в 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3FC9F-67FD-4EEF-8F42-4815AE66B882}"/>
              </a:ext>
            </a:extLst>
          </p:cNvPr>
          <p:cNvSpPr txBox="1"/>
          <p:nvPr/>
        </p:nvSpPr>
        <p:spPr>
          <a:xfrm>
            <a:off x="1130707" y="1637125"/>
            <a:ext cx="75654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riscv64-linux-gnu-objdump –D ./example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.txt:</a:t>
            </a: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00000000000100b0 &lt;_start&gt;: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100e8:       00100513		li	a0,1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100ec:       00001597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a1,0x1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100f0:       02058593		add	a1,a1,32 # 1110c &lt;__DATA_BEGIN__&gt;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100f4:       00f00613		li         a2,15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100f8:       04000893		li         a7,64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100fc: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10100:       00000513		li	a0,0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10104:       05d00893		li         a7,93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10108:       00000073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.data: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000000000001110c &lt;__DATA_BEGIN__&gt;: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1110c:       6548			.2byte 0x6548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1110e:       6c6c			.2byte 0x6c6c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11110:       52202c6f		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jal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s8,13632 &lt;__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global_pointer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$+0x1d26&gt;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Disassembly of section 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endParaRPr lang="en-US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0000000000000000 &lt;.</a:t>
            </a:r>
            <a:r>
              <a:rPr lang="en-US" sz="1200" kern="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riscv.attributes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0:   3641                    .2byte  0x3641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2:   0000                    .2byte  0x0</a:t>
            </a:r>
          </a:p>
          <a:p>
            <a:pPr algn="just"/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</p:txBody>
      </p:sp>
    </p:spTree>
    <p:extLst>
      <p:ext uri="{BB962C8B-B14F-4D97-AF65-F5344CB8AC3E}">
        <p14:creationId xmlns:p14="http://schemas.microsoft.com/office/powerpoint/2010/main" val="149398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2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4136181" y="1102756"/>
            <a:ext cx="6511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display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включает отображение выражений согласно заданному шаблону</a:t>
            </a:r>
            <a:endParaRPr lang="ru-RU" sz="1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2CED61-89AB-4D6E-BB16-70DAABD6C659}"/>
              </a:ext>
            </a:extLst>
          </p:cNvPr>
          <p:cNvSpPr/>
          <p:nvPr/>
        </p:nvSpPr>
        <p:spPr>
          <a:xfrm>
            <a:off x="548065" y="1179528"/>
            <a:ext cx="3761385" cy="477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-g 1234 example &amp;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example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DC9060-606F-4AB7-ABCE-A46AA36FAAF7}"/>
              </a:ext>
            </a:extLst>
          </p:cNvPr>
          <p:cNvSpPr/>
          <p:nvPr/>
        </p:nvSpPr>
        <p:spPr>
          <a:xfrm>
            <a:off x="537071" y="1694737"/>
            <a:ext cx="3772379" cy="2651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Reading symbols from example...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(No debugging symbols found in example)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 remote :1234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Remote debugging using :1234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0x00000000000100e</a:t>
            </a:r>
            <a:r>
              <a:rPr lang="ru-RU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 _start ()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 /</a:t>
            </a:r>
            <a:r>
              <a:rPr lang="ru-RU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2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$pc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</a:t>
            </a:r>
            <a:r>
              <a:rPr lang="ru-RU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&lt;_start&gt;:    li      a0,1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0x100ec &lt;_start+4&gt;: 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0x100b8 &lt;_start+8&gt;:  add     a1,a1,32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D6534F-12A4-4569-BE19-DEBAD277D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58" y="2651228"/>
            <a:ext cx="4861926" cy="285336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18149C-D529-6C46-3351-F91EC112C8DB}"/>
              </a:ext>
            </a:extLst>
          </p:cNvPr>
          <p:cNvSpPr/>
          <p:nvPr/>
        </p:nvSpPr>
        <p:spPr>
          <a:xfrm>
            <a:off x="526599" y="4047035"/>
            <a:ext cx="3772379" cy="67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registers a0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a0             0x0      0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85817-7249-DF6E-C794-55F6225FED40}"/>
              </a:ext>
            </a:extLst>
          </p:cNvPr>
          <p:cNvSpPr txBox="1"/>
          <p:nvPr/>
        </p:nvSpPr>
        <p:spPr>
          <a:xfrm>
            <a:off x="4136181" y="1451146"/>
            <a:ext cx="477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info -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получение информации об объектах программы</a:t>
            </a:r>
            <a:endParaRPr lang="ru-RU" sz="1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234428A-467F-D69E-6281-31CE9B88A0DC}"/>
              </a:ext>
            </a:extLst>
          </p:cNvPr>
          <p:cNvSpPr/>
          <p:nvPr/>
        </p:nvSpPr>
        <p:spPr>
          <a:xfrm>
            <a:off x="548065" y="4431024"/>
            <a:ext cx="3750913" cy="126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2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nexti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0x100ec &lt;_start+4&gt;: 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  <a:endParaRPr lang="en-US" sz="12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0x100fc &lt;_start+20&gt;: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ecall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77D4A6-01C3-742D-3623-9D0E52820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90" y="3271398"/>
            <a:ext cx="4861927" cy="2853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A55D72-28C0-82E2-C8E9-33620C9C0984}"/>
              </a:ext>
            </a:extLst>
          </p:cNvPr>
          <p:cNvSpPr txBox="1"/>
          <p:nvPr/>
        </p:nvSpPr>
        <p:spPr>
          <a:xfrm>
            <a:off x="4115784" y="1801606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nexti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перейти к следующей инструкции, выполнив текущую</a:t>
            </a:r>
            <a:endParaRPr lang="ru-RU" sz="14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36084F1-9499-8FCE-134E-F6EB56DA4881}"/>
              </a:ext>
            </a:extLst>
          </p:cNvPr>
          <p:cNvSpPr/>
          <p:nvPr/>
        </p:nvSpPr>
        <p:spPr>
          <a:xfrm>
            <a:off x="526599" y="5406854"/>
            <a:ext cx="3782851" cy="10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continue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Continuing.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Hello, RISC-V!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[Inferior 1 (process 1) exited normally]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54356-89D8-CA36-2076-2D66FE50886A}"/>
              </a:ext>
            </a:extLst>
          </p:cNvPr>
          <p:cNvSpPr txBox="1"/>
          <p:nvPr/>
        </p:nvSpPr>
        <p:spPr>
          <a:xfrm>
            <a:off x="4136182" y="2143969"/>
            <a:ext cx="768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continue –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продолжить выполнение либо до точки останова, либо до конца программы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77152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Средства отладки: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gdb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(4)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89710-F4E9-4317-9546-88E030C69A45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break -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манипулирование точками останова в коде</a:t>
            </a:r>
            <a:endParaRPr lang="ru-RU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6941BF6-F25B-FA64-D11A-0C47BB6C42D7}"/>
              </a:ext>
            </a:extLst>
          </p:cNvPr>
          <p:cNvSpPr/>
          <p:nvPr/>
        </p:nvSpPr>
        <p:spPr>
          <a:xfrm>
            <a:off x="619088" y="1600455"/>
            <a:ext cx="6096000" cy="2256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qemu-riscv64-static -g 1234 example &amp;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example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 remote :1234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 /5i $pc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0x100e</a:t>
            </a:r>
            <a:r>
              <a:rPr lang="ru-RU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&lt;_start&gt;:    li      a0,1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0x100ec &lt;_start+4&gt;: 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auipc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a1,0x1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548E6-E44F-AFCA-73B5-A98ADF39272D}"/>
              </a:ext>
            </a:extLst>
          </p:cNvPr>
          <p:cNvSpPr txBox="1"/>
          <p:nvPr/>
        </p:nvSpPr>
        <p:spPr>
          <a:xfrm>
            <a:off x="620710" y="3575926"/>
            <a:ext cx="6094378" cy="67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break *0x100f4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Breakpoint 1 at 0x100f4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BF073-4832-068E-0282-411DAD97A715}"/>
              </a:ext>
            </a:extLst>
          </p:cNvPr>
          <p:cNvSpPr txBox="1"/>
          <p:nvPr/>
        </p:nvSpPr>
        <p:spPr>
          <a:xfrm>
            <a:off x="620710" y="3963306"/>
            <a:ext cx="609437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info breakpoints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   Type        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Address             What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    breakpoint   keep yes 0x00000000000100f4  &lt;_start+12&gt;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33F98F-6DED-3B3B-282D-E3957DE68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005" y="1600455"/>
            <a:ext cx="6218088" cy="3643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D9C34-8093-445D-CF9D-73F8B8469767}"/>
              </a:ext>
            </a:extLst>
          </p:cNvPr>
          <p:cNvSpPr txBox="1"/>
          <p:nvPr/>
        </p:nvSpPr>
        <p:spPr>
          <a:xfrm>
            <a:off x="620710" y="4551058"/>
            <a:ext cx="6094378" cy="18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continue</a:t>
            </a:r>
            <a:endParaRPr lang="ru-RU" sz="1200" kern="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Continuing.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US" sz="12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Breakpoint 1, 0x00000000000100f4 in _start ()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1: x/5i $pc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=&gt; 0x100f4 &lt;_start+12&gt;: li      a2,15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0x100f8 &lt;_start+16&gt;: li      a7,64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...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</a:t>
            </a:r>
            <a:r>
              <a:rPr lang="en-US" sz="1200" kern="1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kern="100" dirty="0">
              <a:solidFill>
                <a:srgbClr val="00B05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53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Директивы объявления секций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2C94-0EAB-9D8A-249A-6122393BC196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позволяют давать инструкции сборщику о том, как должны интерпретироваться данные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84EE2-8A66-CDFD-7BCD-471661FBB030}"/>
              </a:ext>
            </a:extLst>
          </p:cNvPr>
          <p:cNvSpPr txBox="1"/>
          <p:nvPr/>
        </p:nvSpPr>
        <p:spPr>
          <a:xfrm>
            <a:off x="537069" y="1528259"/>
            <a:ext cx="94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указания секций (сегментов):</a:t>
            </a:r>
            <a:endParaRPr lang="ru-RU" sz="1400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44D897E-CC0B-7E65-E0C3-9D4FB0659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00301"/>
              </p:ext>
            </p:extLst>
          </p:nvPr>
        </p:nvGraphicFramePr>
        <p:xfrm>
          <a:off x="608094" y="1997461"/>
          <a:ext cx="8691591" cy="2269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0357">
                  <a:extLst>
                    <a:ext uri="{9D8B030D-6E8A-4147-A177-3AD203B41FA5}">
                      <a16:colId xmlns:a16="http://schemas.microsoft.com/office/drawing/2014/main" val="3683264588"/>
                    </a:ext>
                  </a:extLst>
                </a:gridCol>
                <a:gridCol w="2967652">
                  <a:extLst>
                    <a:ext uri="{9D8B030D-6E8A-4147-A177-3AD203B41FA5}">
                      <a16:colId xmlns:a16="http://schemas.microsoft.com/office/drawing/2014/main" val="890384565"/>
                    </a:ext>
                  </a:extLst>
                </a:gridCol>
                <a:gridCol w="4333582">
                  <a:extLst>
                    <a:ext uri="{9D8B030D-6E8A-4147-A177-3AD203B41FA5}">
                      <a16:colId xmlns:a16="http://schemas.microsoft.com/office/drawing/2014/main" val="1579631604"/>
                    </a:ext>
                  </a:extLst>
                </a:gridCol>
              </a:tblGrid>
              <a:tr h="357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Директива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Аргументы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403959510"/>
                  </a:ext>
                </a:extLst>
              </a:tr>
              <a:tr h="37937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 dirty="0"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 секции .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text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описывается программный код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957462327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 dirty="0"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 секции .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data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описываются инициализированные данные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059162278"/>
                  </a:ext>
                </a:extLst>
              </a:tr>
              <a:tr h="41828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rodata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 dirty="0"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 секции .</a:t>
                      </a:r>
                      <a:r>
                        <a:rPr lang="en-US" sz="1200" kern="100" dirty="0" err="1">
                          <a:effectLst/>
                          <a:latin typeface="Nunito Sans" pitchFamily="2" charset="-52"/>
                        </a:rPr>
                        <a:t>rodata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расположены константные значения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987618846"/>
                  </a:ext>
                </a:extLst>
              </a:tr>
              <a:tr h="38910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bss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200" kern="100" dirty="0">
                        <a:effectLst/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 секции .</a:t>
                      </a:r>
                      <a:r>
                        <a:rPr lang="en-US" sz="1200" kern="100" dirty="0" err="1">
                          <a:effectLst/>
                          <a:latin typeface="Nunito Sans" pitchFamily="2" charset="-52"/>
                        </a:rPr>
                        <a:t>bss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размещаются данные без инициализации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228016763"/>
                  </a:ext>
                </a:extLst>
              </a:tr>
              <a:tr h="335862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section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rodata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bss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Более полный синтаксис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84733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435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90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секций: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примеры кода (1)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1092061" y="2532152"/>
            <a:ext cx="28938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B852A17-687E-ED3F-A06B-8B499CCA9F25}"/>
              </a:ext>
            </a:extLst>
          </p:cNvPr>
          <p:cNvSpPr/>
          <p:nvPr/>
        </p:nvSpPr>
        <p:spPr>
          <a:xfrm>
            <a:off x="4649068" y="2316708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44014A-1C23-412F-CF3E-E290E702026A}"/>
              </a:ext>
            </a:extLst>
          </p:cNvPr>
          <p:cNvSpPr/>
          <p:nvPr/>
        </p:nvSpPr>
        <p:spPr>
          <a:xfrm>
            <a:off x="8206075" y="2316708"/>
            <a:ext cx="28938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7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"RISC-V\n"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C107B-CA06-9CB1-2209-F4CEEDFB7682}"/>
              </a:ext>
            </a:extLst>
          </p:cNvPr>
          <p:cNvSpPr txBox="1"/>
          <p:nvPr/>
        </p:nvSpPr>
        <p:spPr>
          <a:xfrm>
            <a:off x="1092061" y="1529487"/>
            <a:ext cx="222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Секция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.text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используется по умолчанию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C96F7-06EC-F48C-DD42-10DD08940DBF}"/>
              </a:ext>
            </a:extLst>
          </p:cNvPr>
          <p:cNvSpPr txBox="1"/>
          <p:nvPr/>
        </p:nvSpPr>
        <p:spPr>
          <a:xfrm>
            <a:off x="4649068" y="1529487"/>
            <a:ext cx="222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Явное указание всех используемых секций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D7968-B7A6-EB47-B716-0ADD3CCBCC83}"/>
              </a:ext>
            </a:extLst>
          </p:cNvPr>
          <p:cNvSpPr txBox="1"/>
          <p:nvPr/>
        </p:nvSpPr>
        <p:spPr>
          <a:xfrm>
            <a:off x="8204663" y="1529487"/>
            <a:ext cx="222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Полное явное указание всех используемых секций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3644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88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Основные директивы</a:t>
            </a:r>
            <a:r>
              <a:rPr lang="en-US" dirty="0"/>
              <a:t> </a:t>
            </a:r>
            <a:r>
              <a:rPr lang="ru-RU" dirty="0"/>
              <a:t>для работы с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данными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2C94-0EAB-9D8A-249A-6122393BC196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позволяют давать инструкции сборщику о том, как должны интерпретироваться данные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84EE2-8A66-CDFD-7BCD-471661FBB030}"/>
              </a:ext>
            </a:extLst>
          </p:cNvPr>
          <p:cNvSpPr txBox="1"/>
          <p:nvPr/>
        </p:nvSpPr>
        <p:spPr>
          <a:xfrm>
            <a:off x="537069" y="1528259"/>
            <a:ext cx="94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Директивы указания того, какие объявляются данные:</a:t>
            </a:r>
            <a:endParaRPr lang="ru-RU" sz="1400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2E822B5-D83E-F651-28AA-ED4818651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44089"/>
              </p:ext>
            </p:extLst>
          </p:nvPr>
        </p:nvGraphicFramePr>
        <p:xfrm>
          <a:off x="608093" y="1997461"/>
          <a:ext cx="8691591" cy="4200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0357">
                  <a:extLst>
                    <a:ext uri="{9D8B030D-6E8A-4147-A177-3AD203B41FA5}">
                      <a16:colId xmlns:a16="http://schemas.microsoft.com/office/drawing/2014/main" val="3683264588"/>
                    </a:ext>
                  </a:extLst>
                </a:gridCol>
                <a:gridCol w="2967652">
                  <a:extLst>
                    <a:ext uri="{9D8B030D-6E8A-4147-A177-3AD203B41FA5}">
                      <a16:colId xmlns:a16="http://schemas.microsoft.com/office/drawing/2014/main" val="890384565"/>
                    </a:ext>
                  </a:extLst>
                </a:gridCol>
                <a:gridCol w="4333582">
                  <a:extLst>
                    <a:ext uri="{9D8B030D-6E8A-4147-A177-3AD203B41FA5}">
                      <a16:colId xmlns:a16="http://schemas.microsoft.com/office/drawing/2014/main" val="1579631604"/>
                    </a:ext>
                  </a:extLst>
                </a:gridCol>
              </a:tblGrid>
              <a:tr h="350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Директива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Аргументы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40395951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имя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определить имя для константного значения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45853448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ascii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строка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начало строки без терминального нуля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05410764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asciz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строка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начало строки с терминальным нулём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16323654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.space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резервирует 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байт со значениями 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313553265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byte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8-битные значения, разделённые запятыми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325912883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half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16-битные значения, разделённые запятыми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312063370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word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32-битные значения, разделённые запятыми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38801471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dword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[,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выражение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64-битные значения, разделённые запятыми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947102652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zero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&gt;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число байт, заполненные нулями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1846235627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целое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значение, выровненное по заданной степени 2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206510705"/>
                  </a:ext>
                </a:extLst>
              </a:tr>
              <a:tr h="35005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globl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символьное имя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внести 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symbol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_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name 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в таблицу символов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89" marR="53889" marT="53889" marB="53889"/>
                </a:tc>
                <a:extLst>
                  <a:ext uri="{0D108BD9-81ED-4DB2-BD59-A6C34878D82A}">
                    <a16:rowId xmlns:a16="http://schemas.microsoft.com/office/drawing/2014/main" val="20910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104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116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Директива задания</a:t>
            </a:r>
            <a:r>
              <a:rPr lang="en-US" dirty="0"/>
              <a:t> </a:t>
            </a:r>
            <a:r>
              <a:rPr lang="ru-RU" dirty="0"/>
              <a:t>имени для константного значения 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1772997" y="2681090"/>
            <a:ext cx="316865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Директива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latin typeface="Nunito Sans" pitchFamily="2" charset="-52"/>
                <a:cs typeface="Times New Roman" panose="02020603050405020304" pitchFamily="18" charset="0"/>
              </a:rPr>
              <a:t>equ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позволяет создать макроопределение (или псевдоним) для некоторого значения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 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4D7718B-EFB8-B4B5-5B9E-E208B92C32D1}"/>
              </a:ext>
            </a:extLst>
          </p:cNvPr>
          <p:cNvSpPr/>
          <p:nvPr/>
        </p:nvSpPr>
        <p:spPr>
          <a:xfrm>
            <a:off x="5660819" y="1821986"/>
            <a:ext cx="316865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RETURN_OK,	0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STDOUT,	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SYS_WRITE	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equ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SYS_EXIT	93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STDOUT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SYS_WRITE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RETURN_OK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SYS_EXIT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36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49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61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объявления данных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548065" y="1548427"/>
            <a:ext cx="31686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Пример кода, который выводит заданную строку символов</a:t>
            </a:r>
            <a:endParaRPr lang="ru-RU" sz="14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80049B-309D-8414-4D9F-36EA387EDAC9}"/>
              </a:ext>
            </a:extLst>
          </p:cNvPr>
          <p:cNvSpPr/>
          <p:nvPr/>
        </p:nvSpPr>
        <p:spPr>
          <a:xfrm>
            <a:off x="970114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DC20AC-348B-76D3-19BA-B010A6D93909}"/>
              </a:ext>
            </a:extLst>
          </p:cNvPr>
          <p:cNvSpPr/>
          <p:nvPr/>
        </p:nvSpPr>
        <p:spPr>
          <a:xfrm>
            <a:off x="4338610" y="1548427"/>
            <a:ext cx="751940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'e'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'l'</a:t>
            </a:r>
            <a:r>
              <a:rPr lang="en-US" sz="1400" dirty="0" err="1"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'o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'R'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'I'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'S'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'-'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'V’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'\n' 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5218DC-56F4-32D5-089B-25C371A3227C}"/>
              </a:ext>
            </a:extLst>
          </p:cNvPr>
          <p:cNvSpPr/>
          <p:nvPr/>
        </p:nvSpPr>
        <p:spPr>
          <a:xfrm>
            <a:off x="4774946" y="4355597"/>
            <a:ext cx="599300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25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Архитектура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4" y="1050584"/>
            <a:ext cx="907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unito Sans" pitchFamily="2" charset="-52"/>
              </a:rPr>
              <a:t>RISC-V - </a:t>
            </a:r>
            <a:r>
              <a:rPr lang="ru-RU" sz="1400" dirty="0">
                <a:latin typeface="Nunito Sans" pitchFamily="2" charset="-52"/>
              </a:rPr>
              <a:t>открытая процессорная архитектура</a:t>
            </a:r>
            <a:r>
              <a:rPr lang="en-US" sz="1400" dirty="0">
                <a:latin typeface="Nunito Sans" pitchFamily="2" charset="-52"/>
              </a:rPr>
              <a:t> </a:t>
            </a:r>
            <a:r>
              <a:rPr lang="ru-RU" sz="1400" dirty="0">
                <a:latin typeface="Nunito Sans" pitchFamily="2" charset="-52"/>
              </a:rPr>
              <a:t>и архитектура набора команд (</a:t>
            </a:r>
            <a:r>
              <a:rPr lang="en-US" sz="1400" dirty="0">
                <a:latin typeface="Nunito Sans" pitchFamily="2" charset="-52"/>
              </a:rPr>
              <a:t>ISA, Instruction Set Architecture) </a:t>
            </a:r>
            <a:r>
              <a:rPr lang="ru-RU" sz="1400" dirty="0">
                <a:latin typeface="Nunito Sans" pitchFamily="2" charset="-52"/>
              </a:rPr>
              <a:t>для него</a:t>
            </a:r>
          </a:p>
        </p:txBody>
      </p:sp>
      <p:pic>
        <p:nvPicPr>
          <p:cNvPr id="1026" name="Picture 2" descr="RV12 RISC-V 32/64-bit CPU Core | RV12 RISC-V CPU Core">
            <a:extLst>
              <a:ext uri="{FF2B5EF4-FFF2-40B4-BE49-F238E27FC236}">
                <a16:creationId xmlns:a16="http://schemas.microsoft.com/office/drawing/2014/main" id="{22FE45C0-2B2A-43D2-1D6C-AD254217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37919"/>
            <a:ext cx="6923662" cy="45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DD2DD-1806-0303-B468-43B79911D803}"/>
              </a:ext>
            </a:extLst>
          </p:cNvPr>
          <p:cNvSpPr txBox="1"/>
          <p:nvPr/>
        </p:nvSpPr>
        <p:spPr>
          <a:xfrm>
            <a:off x="608094" y="6132801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Nunito Sans" pitchFamily="2" charset="-52"/>
              </a:rPr>
              <a:t>*</a:t>
            </a:r>
            <a:r>
              <a:rPr lang="ru-RU" sz="1000" dirty="0">
                <a:latin typeface="Nunito Sans" pitchFamily="2" charset="-52"/>
              </a:rPr>
              <a:t>https://roalogic.github.io/RV12/DATASHEET.html</a:t>
            </a:r>
          </a:p>
        </p:txBody>
      </p:sp>
    </p:spTree>
    <p:extLst>
      <p:ext uri="{BB962C8B-B14F-4D97-AF65-F5344CB8AC3E}">
        <p14:creationId xmlns:p14="http://schemas.microsoft.com/office/powerpoint/2010/main" val="62311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61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Директивы объявления данных (</a:t>
            </a:r>
            <a:r>
              <a:rPr lang="en-US" dirty="0"/>
              <a:t>2</a:t>
            </a:r>
            <a:r>
              <a:rPr lang="ru-RU" dirty="0"/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68CD8E-2861-CB0B-1CA9-5AACF9077108}"/>
              </a:ext>
            </a:extLst>
          </p:cNvPr>
          <p:cNvSpPr/>
          <p:nvPr/>
        </p:nvSpPr>
        <p:spPr>
          <a:xfrm>
            <a:off x="548064" y="1548427"/>
            <a:ext cx="3673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asciz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Пример кода, который выводит заданную строку символов</a:t>
            </a:r>
            <a:endParaRPr lang="ru-RU" sz="14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80049B-309D-8414-4D9F-36EA387EDAC9}"/>
              </a:ext>
            </a:extLst>
          </p:cNvPr>
          <p:cNvSpPr/>
          <p:nvPr/>
        </p:nvSpPr>
        <p:spPr>
          <a:xfrm>
            <a:off x="970114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2CCFBAE-55D6-2B67-053B-04C691C3FAB7}"/>
              </a:ext>
            </a:extLst>
          </p:cNvPr>
          <p:cNvSpPr/>
          <p:nvPr/>
        </p:nvSpPr>
        <p:spPr>
          <a:xfrm>
            <a:off x="4296460" y="1548427"/>
            <a:ext cx="36737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RISC-V!\n\0"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D5D5EF9-52A7-ADF5-6BAE-81FEC170E734}"/>
              </a:ext>
            </a:extLst>
          </p:cNvPr>
          <p:cNvSpPr/>
          <p:nvPr/>
        </p:nvSpPr>
        <p:spPr>
          <a:xfrm>
            <a:off x="4718510" y="4355597"/>
            <a:ext cx="725153" cy="25512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5C3075B-9652-4255-307A-1ED9611E1D72}"/>
              </a:ext>
            </a:extLst>
          </p:cNvPr>
          <p:cNvCxnSpPr/>
          <p:nvPr/>
        </p:nvCxnSpPr>
        <p:spPr>
          <a:xfrm>
            <a:off x="7172532" y="4610726"/>
            <a:ext cx="1945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2E4521B-EFF8-9EC3-3C1E-8117AA3D3DC2}"/>
              </a:ext>
            </a:extLst>
          </p:cNvPr>
          <p:cNvSpPr/>
          <p:nvPr/>
        </p:nvSpPr>
        <p:spPr>
          <a:xfrm>
            <a:off x="8319735" y="1548427"/>
            <a:ext cx="367373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</a:p>
          <a:p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latin typeface="Consolas" panose="020B0609020204030204" pitchFamily="49" charset="0"/>
              </a:rPr>
              <a:t>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DA571FB-49E0-517C-4AA9-E799A40DB6EF}"/>
              </a:ext>
            </a:extLst>
          </p:cNvPr>
          <p:cNvSpPr/>
          <p:nvPr/>
        </p:nvSpPr>
        <p:spPr>
          <a:xfrm>
            <a:off x="8741785" y="4377592"/>
            <a:ext cx="725153" cy="1916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3414F3A-2C58-9932-1883-96C4AB17C471}"/>
              </a:ext>
            </a:extLst>
          </p:cNvPr>
          <p:cNvSpPr/>
          <p:nvPr/>
        </p:nvSpPr>
        <p:spPr>
          <a:xfrm>
            <a:off x="8743467" y="4587732"/>
            <a:ext cx="877435" cy="1916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069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Варианты написания кода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C7C38-4411-3F5B-5C4E-6CE5611263DC}"/>
              </a:ext>
            </a:extLst>
          </p:cNvPr>
          <p:cNvSpPr txBox="1"/>
          <p:nvPr/>
        </p:nvSpPr>
        <p:spPr>
          <a:xfrm>
            <a:off x="537070" y="1113162"/>
            <a:ext cx="919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Как можно по разному написать объявление данных?</a:t>
            </a:r>
            <a:endParaRPr lang="ru-RU" sz="1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E81DBD-BD9D-EAD8-A9BD-40AA044BAAF1}"/>
              </a:ext>
            </a:extLst>
          </p:cNvPr>
          <p:cNvSpPr/>
          <p:nvPr/>
        </p:nvSpPr>
        <p:spPr>
          <a:xfrm>
            <a:off x="548065" y="1548427"/>
            <a:ext cx="299280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"Enter string: 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msg2: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"Your string : "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.space </a:t>
            </a:r>
            <a:r>
              <a:rPr lang="en-US" sz="1400" dirty="0">
                <a:latin typeface="Consolas" panose="020B0609020204030204" pitchFamily="49" charset="0"/>
              </a:rPr>
              <a:t>32, 0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292A42-FEDA-CC6C-8A44-84053693BF06}"/>
              </a:ext>
            </a:extLst>
          </p:cNvPr>
          <p:cNvSpPr/>
          <p:nvPr/>
        </p:nvSpPr>
        <p:spPr>
          <a:xfrm>
            <a:off x="823126" y="2110600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msg1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208CB9-65A0-5EAD-6B3B-ECFF4D25DEBC}"/>
              </a:ext>
            </a:extLst>
          </p:cNvPr>
          <p:cNvSpPr/>
          <p:nvPr/>
        </p:nvSpPr>
        <p:spPr>
          <a:xfrm>
            <a:off x="823126" y="2496683"/>
            <a:ext cx="3292083" cy="307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Прочитать строку в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B7C7EB-E25E-118C-62FE-D8D9C64BDFAC}"/>
              </a:ext>
            </a:extLst>
          </p:cNvPr>
          <p:cNvSpPr/>
          <p:nvPr/>
        </p:nvSpPr>
        <p:spPr>
          <a:xfrm>
            <a:off x="823125" y="2882766"/>
            <a:ext cx="3292083" cy="3077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msg2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58A246-FCD0-3F93-20F0-88B939F636F5}"/>
              </a:ext>
            </a:extLst>
          </p:cNvPr>
          <p:cNvSpPr/>
          <p:nvPr/>
        </p:nvSpPr>
        <p:spPr>
          <a:xfrm>
            <a:off x="823124" y="3268849"/>
            <a:ext cx="3292083" cy="307775"/>
          </a:xfrm>
          <a:prstGeom prst="rect">
            <a:avLst/>
          </a:prstGeom>
          <a:solidFill>
            <a:srgbClr val="FFE9A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Вывести переменную </a:t>
            </a:r>
            <a:r>
              <a:rPr lang="en-US" sz="1400" kern="100" dirty="0">
                <a:solidFill>
                  <a:schemeClr val="tx1"/>
                </a:solidFill>
                <a:latin typeface="Nunito Sans" pitchFamily="2" charset="-52"/>
                <a:cs typeface="Times New Roman" panose="02020603050405020304" pitchFamily="18" charset="0"/>
              </a:rPr>
              <a:t>var</a:t>
            </a:r>
            <a:endParaRPr lang="ru-RU" sz="1400" kern="100" dirty="0">
              <a:solidFill>
                <a:schemeClr val="tx1"/>
              </a:solidFill>
              <a:latin typeface="Nunito Sans" pitchFamily="2" charset="-52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75E873D-D94E-5FB3-C769-251CCB1267E6}"/>
              </a:ext>
            </a:extLst>
          </p:cNvPr>
          <p:cNvSpPr/>
          <p:nvPr/>
        </p:nvSpPr>
        <p:spPr>
          <a:xfrm>
            <a:off x="916526" y="2088217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E3FCE33-735F-9490-6D69-299E0D7E5325}"/>
              </a:ext>
            </a:extLst>
          </p:cNvPr>
          <p:cNvSpPr/>
          <p:nvPr/>
        </p:nvSpPr>
        <p:spPr>
          <a:xfrm>
            <a:off x="916525" y="2474299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52F6452-9CD8-87B5-0E16-1A5A7E08F18C}"/>
              </a:ext>
            </a:extLst>
          </p:cNvPr>
          <p:cNvSpPr/>
          <p:nvPr/>
        </p:nvSpPr>
        <p:spPr>
          <a:xfrm>
            <a:off x="916524" y="2860381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057806B-DEC4-2B76-F6DD-53B66A3C3806}"/>
              </a:ext>
            </a:extLst>
          </p:cNvPr>
          <p:cNvSpPr/>
          <p:nvPr/>
        </p:nvSpPr>
        <p:spPr>
          <a:xfrm>
            <a:off x="916523" y="3251376"/>
            <a:ext cx="352541" cy="3525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17DF50B4-7E54-0766-FC9D-4FDF01A32F0A}"/>
              </a:ext>
            </a:extLst>
          </p:cNvPr>
          <p:cNvSpPr/>
          <p:nvPr/>
        </p:nvSpPr>
        <p:spPr>
          <a:xfrm>
            <a:off x="540511" y="4773555"/>
            <a:ext cx="1819863" cy="7152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32C9A6B-71CB-3787-F291-20131EEFB127}"/>
              </a:ext>
            </a:extLst>
          </p:cNvPr>
          <p:cNvCxnSpPr/>
          <p:nvPr/>
        </p:nvCxnSpPr>
        <p:spPr>
          <a:xfrm>
            <a:off x="2360374" y="5159638"/>
            <a:ext cx="219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CF15F59-D2E9-E7D4-92C1-E95ADE716AF0}"/>
              </a:ext>
            </a:extLst>
          </p:cNvPr>
          <p:cNvCxnSpPr/>
          <p:nvPr/>
        </p:nvCxnSpPr>
        <p:spPr>
          <a:xfrm flipV="1">
            <a:off x="4552545" y="1548427"/>
            <a:ext cx="0" cy="361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720E46C-4CEB-22F8-081D-267EC32785C4}"/>
              </a:ext>
            </a:extLst>
          </p:cNvPr>
          <p:cNvCxnSpPr>
            <a:cxnSpLocks/>
          </p:cNvCxnSpPr>
          <p:nvPr/>
        </p:nvCxnSpPr>
        <p:spPr>
          <a:xfrm>
            <a:off x="4552545" y="1548427"/>
            <a:ext cx="1327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DC1B245-4B45-40EF-33A0-E592C04CD049}"/>
              </a:ext>
            </a:extLst>
          </p:cNvPr>
          <p:cNvCxnSpPr/>
          <p:nvPr/>
        </p:nvCxnSpPr>
        <p:spPr>
          <a:xfrm>
            <a:off x="5880438" y="1548427"/>
            <a:ext cx="0" cy="23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F0B0F2-AB81-C1E3-F630-83705F18D28C}"/>
              </a:ext>
            </a:extLst>
          </p:cNvPr>
          <p:cNvSpPr txBox="1"/>
          <p:nvPr/>
        </p:nvSpPr>
        <p:spPr>
          <a:xfrm>
            <a:off x="5126883" y="1876007"/>
            <a:ext cx="2553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   ...  "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B7668F1-D6FA-CDF8-8015-DC9002C50E3E}"/>
              </a:ext>
            </a:extLst>
          </p:cNvPr>
          <p:cNvCxnSpPr>
            <a:cxnSpLocks/>
          </p:cNvCxnSpPr>
          <p:nvPr/>
        </p:nvCxnSpPr>
        <p:spPr>
          <a:xfrm>
            <a:off x="5880438" y="2646677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2D82D13-ABB9-B224-74F8-EA006E23CE33}"/>
              </a:ext>
            </a:extLst>
          </p:cNvPr>
          <p:cNvSpPr txBox="1"/>
          <p:nvPr/>
        </p:nvSpPr>
        <p:spPr>
          <a:xfrm>
            <a:off x="5126883" y="2887436"/>
            <a:ext cx="25531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.zero </a:t>
            </a:r>
            <a:r>
              <a:rPr lang="en-US" sz="1400" dirty="0">
                <a:latin typeface="Consolas" panose="020B0609020204030204" pitchFamily="49" charset="0"/>
              </a:rPr>
              <a:t>32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C875FF-8DCB-4938-3E52-3663D00DB911}"/>
              </a:ext>
            </a:extLst>
          </p:cNvPr>
          <p:cNvSpPr txBox="1"/>
          <p:nvPr/>
        </p:nvSpPr>
        <p:spPr>
          <a:xfrm>
            <a:off x="5126883" y="3833647"/>
            <a:ext cx="2275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.byte </a:t>
            </a:r>
            <a:r>
              <a:rPr lang="en-US" sz="1400" dirty="0">
                <a:latin typeface="Consolas" panose="020B0609020204030204" pitchFamily="49" charset="0"/>
              </a:rPr>
              <a:t>0,0,...,0,0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22C174D1-6B45-62CF-E3EF-0745A8640EAB}"/>
              </a:ext>
            </a:extLst>
          </p:cNvPr>
          <p:cNvCxnSpPr>
            <a:cxnSpLocks/>
          </p:cNvCxnSpPr>
          <p:nvPr/>
        </p:nvCxnSpPr>
        <p:spPr>
          <a:xfrm>
            <a:off x="5880438" y="3626100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9A79FC88-E0CD-E3FC-B0E5-5049062C1243}"/>
              </a:ext>
            </a:extLst>
          </p:cNvPr>
          <p:cNvCxnSpPr>
            <a:cxnSpLocks/>
          </p:cNvCxnSpPr>
          <p:nvPr/>
        </p:nvCxnSpPr>
        <p:spPr>
          <a:xfrm>
            <a:off x="5880438" y="3665220"/>
            <a:ext cx="2269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AC7EFB39-9677-364E-3710-A498DD972AFB}"/>
              </a:ext>
            </a:extLst>
          </p:cNvPr>
          <p:cNvCxnSpPr>
            <a:cxnSpLocks/>
          </p:cNvCxnSpPr>
          <p:nvPr/>
        </p:nvCxnSpPr>
        <p:spPr>
          <a:xfrm>
            <a:off x="8150223" y="3665220"/>
            <a:ext cx="0" cy="13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DCA1836-3B09-59CF-81A3-22932E7F4308}"/>
              </a:ext>
            </a:extLst>
          </p:cNvPr>
          <p:cNvSpPr txBox="1"/>
          <p:nvPr/>
        </p:nvSpPr>
        <p:spPr>
          <a:xfrm>
            <a:off x="7359035" y="3845811"/>
            <a:ext cx="1891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.half </a:t>
            </a:r>
            <a:r>
              <a:rPr lang="en-US" sz="1400" dirty="0">
                <a:latin typeface="Consolas" panose="020B0609020204030204" pitchFamily="49" charset="0"/>
              </a:rPr>
              <a:t>0,...,0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56BEB0FC-6EFA-6D30-DB8D-BAB61F344AB5}"/>
              </a:ext>
            </a:extLst>
          </p:cNvPr>
          <p:cNvCxnSpPr>
            <a:cxnSpLocks/>
          </p:cNvCxnSpPr>
          <p:nvPr/>
        </p:nvCxnSpPr>
        <p:spPr>
          <a:xfrm>
            <a:off x="8150223" y="3665220"/>
            <a:ext cx="2166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4C8337E9-0B65-99DD-3779-65D6C631EE0C}"/>
              </a:ext>
            </a:extLst>
          </p:cNvPr>
          <p:cNvCxnSpPr>
            <a:cxnSpLocks/>
          </p:cNvCxnSpPr>
          <p:nvPr/>
        </p:nvCxnSpPr>
        <p:spPr>
          <a:xfrm>
            <a:off x="10316891" y="3665220"/>
            <a:ext cx="0" cy="13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A1B5859-B454-278C-82E5-2FA210AA562A}"/>
              </a:ext>
            </a:extLst>
          </p:cNvPr>
          <p:cNvSpPr txBox="1"/>
          <p:nvPr/>
        </p:nvSpPr>
        <p:spPr>
          <a:xfrm>
            <a:off x="9525702" y="3845811"/>
            <a:ext cx="2193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dword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0,0,0,0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09C7AA-71EA-F721-C5F9-756F85E0AE12}"/>
              </a:ext>
            </a:extLst>
          </p:cNvPr>
          <p:cNvSpPr txBox="1"/>
          <p:nvPr/>
        </p:nvSpPr>
        <p:spPr>
          <a:xfrm>
            <a:off x="5126882" y="4818686"/>
            <a:ext cx="25125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.align </a:t>
            </a:r>
            <a:r>
              <a:rPr lang="en-US" sz="1400" dirty="0">
                <a:latin typeface="Consolas" panose="020B0609020204030204" pitchFamily="49" charset="0"/>
              </a:rPr>
              <a:t>5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F5B74EA4-627B-724A-5BDC-9675753A4DD3}"/>
              </a:ext>
            </a:extLst>
          </p:cNvPr>
          <p:cNvCxnSpPr>
            <a:cxnSpLocks/>
          </p:cNvCxnSpPr>
          <p:nvPr/>
        </p:nvCxnSpPr>
        <p:spPr>
          <a:xfrm>
            <a:off x="5880438" y="4611139"/>
            <a:ext cx="0" cy="1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70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94DED4C-A977-44C8-FE34-5A35FC361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56782"/>
              </p:ext>
            </p:extLst>
          </p:nvPr>
        </p:nvGraphicFramePr>
        <p:xfrm>
          <a:off x="608094" y="1441528"/>
          <a:ext cx="10066811" cy="4841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6309">
                  <a:extLst>
                    <a:ext uri="{9D8B030D-6E8A-4147-A177-3AD203B41FA5}">
                      <a16:colId xmlns:a16="http://schemas.microsoft.com/office/drawing/2014/main" val="731323625"/>
                    </a:ext>
                  </a:extLst>
                </a:gridCol>
                <a:gridCol w="2807140">
                  <a:extLst>
                    <a:ext uri="{9D8B030D-6E8A-4147-A177-3AD203B41FA5}">
                      <a16:colId xmlns:a16="http://schemas.microsoft.com/office/drawing/2014/main" val="2084383972"/>
                    </a:ext>
                  </a:extLst>
                </a:gridCol>
                <a:gridCol w="4523362">
                  <a:extLst>
                    <a:ext uri="{9D8B030D-6E8A-4147-A177-3AD203B41FA5}">
                      <a16:colId xmlns:a16="http://schemas.microsoft.com/office/drawing/2014/main" val="3990439461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br>
                        <a:rPr lang="ru-RU" sz="1050" kern="100" dirty="0">
                          <a:effectLst/>
                          <a:latin typeface="Nunito Sans" pitchFamily="2" charset="-52"/>
                        </a:rPr>
                      </a:b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304592402"/>
                  </a:ext>
                </a:extLst>
              </a:tr>
              <a:tr h="40098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адрес (не позиционно-независимый код - 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non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-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PIC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)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054132686"/>
                  </a:ext>
                </a:extLst>
              </a:tr>
              <a:tr h="2980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локальный адрес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164102461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lga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symbol@GOT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symbol@GOT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глобальный адрес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456663459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глобальное значение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566079833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Сохранить глобальное значение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717766126"/>
                  </a:ext>
                </a:extLst>
              </a:tr>
              <a:tr h="19228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nop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x0, x0, 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Нет операции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1736024754"/>
                  </a:ext>
                </a:extLst>
              </a:tr>
              <a:tr h="298998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Различные варианты инструкций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непосредственное значение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618959013"/>
                  </a:ext>
                </a:extLst>
              </a:tr>
              <a:tr h="295202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mv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0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Скопировать значение регистра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451440577"/>
                  </a:ext>
                </a:extLst>
              </a:tr>
              <a:tr h="344983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not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xori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-1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Дополнение до 1 (инверсия битов)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642126234"/>
                  </a:ext>
                </a:extLst>
              </a:tr>
              <a:tr h="281763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neg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Дополнение до 2</a:t>
                      </a:r>
                      <a:r>
                        <a:rPr lang="en-US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(инверсия битов с добавлением 1)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1622803863"/>
                  </a:ext>
                </a:extLst>
              </a:tr>
              <a:tr h="19228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negw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subw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Дополнение до 2 (слово)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9365201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9E820C-408D-D18E-391F-E10BD7D4CDD3}"/>
              </a:ext>
            </a:extLst>
          </p:cNvPr>
          <p:cNvSpPr txBox="1"/>
          <p:nvPr/>
        </p:nvSpPr>
        <p:spPr>
          <a:xfrm>
            <a:off x="537070" y="1113162"/>
            <a:ext cx="984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34868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</a:t>
            </a:r>
            <a:r>
              <a:rPr lang="en-US" dirty="0"/>
              <a:t>: </a:t>
            </a:r>
            <a:r>
              <a:rPr lang="ru-RU" dirty="0"/>
              <a:t>пример (1)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411-B81E-0B33-8D66-AA3067CC404B}"/>
              </a:ext>
            </a:extLst>
          </p:cNvPr>
          <p:cNvSpPr txBox="1"/>
          <p:nvPr/>
        </p:nvSpPr>
        <p:spPr>
          <a:xfrm>
            <a:off x="537070" y="1113162"/>
            <a:ext cx="984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Псевдо-инструкции чаще всего транслируются в машинный код более, чем одной инструкцией набора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ISA.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9F0E5-FE93-74C6-80D7-87E9B7C3F377}"/>
              </a:ext>
            </a:extLst>
          </p:cNvPr>
          <p:cNvSpPr txBox="1"/>
          <p:nvPr/>
        </p:nvSpPr>
        <p:spPr>
          <a:xfrm>
            <a:off x="537069" y="1743702"/>
            <a:ext cx="984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100" dirty="0">
                <a:latin typeface="Nunito Sans" pitchFamily="2" charset="-52"/>
                <a:cs typeface="Times New Roman" panose="02020603050405020304" pitchFamily="18" charset="0"/>
              </a:rPr>
              <a:t>Примеры псевдо-инструкций, кодирующихся одной инструкцией </a:t>
            </a:r>
            <a:r>
              <a:rPr lang="en-US" sz="1600" kern="100" dirty="0">
                <a:latin typeface="Nunito Sans" pitchFamily="2" charset="-52"/>
                <a:cs typeface="Times New Roman" panose="02020603050405020304" pitchFamily="18" charset="0"/>
              </a:rPr>
              <a:t>ISA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41B6-EF07-239F-68EB-FED0E0DCC83B}"/>
              </a:ext>
            </a:extLst>
          </p:cNvPr>
          <p:cNvSpPr txBox="1"/>
          <p:nvPr/>
        </p:nvSpPr>
        <p:spPr>
          <a:xfrm>
            <a:off x="608094" y="216703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nop</a:t>
            </a:r>
            <a:r>
              <a:rPr lang="en-US" sz="1600" dirty="0">
                <a:latin typeface="Consolas" panose="020B0609020204030204" pitchFamily="49" charset="0"/>
              </a:rPr>
              <a:t> – </a:t>
            </a:r>
            <a:r>
              <a:rPr lang="ru-RU" sz="1600" dirty="0">
                <a:latin typeface="Nunito Sans" pitchFamily="2" charset="-52"/>
              </a:rPr>
              <a:t>нет операции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E3568-296F-2FF7-F9E6-7455AD4513E2}"/>
              </a:ext>
            </a:extLst>
          </p:cNvPr>
          <p:cNvSpPr txBox="1"/>
          <p:nvPr/>
        </p:nvSpPr>
        <p:spPr>
          <a:xfrm>
            <a:off x="6096000" y="2167035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mv</a:t>
            </a:r>
            <a:r>
              <a:rPr lang="ru-RU" sz="1600" dirty="0">
                <a:latin typeface="Consolas" panose="020B0609020204030204" pitchFamily="49" charset="0"/>
              </a:rPr>
              <a:t> – </a:t>
            </a:r>
            <a:r>
              <a:rPr lang="ru-RU" sz="1600" dirty="0">
                <a:latin typeface="Nunito Sans" pitchFamily="2" charset="-52"/>
              </a:rPr>
              <a:t>скопировать значение регистра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0857CB-1515-8FE6-05E1-2BC8A12FB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2580364"/>
            <a:ext cx="5296593" cy="1433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5C0DF-DBB1-DE66-6A08-669F95DDB3C2}"/>
              </a:ext>
            </a:extLst>
          </p:cNvPr>
          <p:cNvSpPr txBox="1"/>
          <p:nvPr/>
        </p:nvSpPr>
        <p:spPr>
          <a:xfrm>
            <a:off x="608095" y="3999403"/>
            <a:ext cx="408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* The RISC-V Instruction Set Manual, </a:t>
            </a:r>
          </a:p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   https://riscv.org/wp-content/uploads/2017/05/riscv-spec-v2.2.pdf</a:t>
            </a:r>
            <a:endParaRPr lang="ru-RU" sz="1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450D19-6D45-028D-2903-90D6F589D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83" y="4498587"/>
            <a:ext cx="3028950" cy="18097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92573F3-A9ED-F459-0A63-3A094439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644" y="6054170"/>
            <a:ext cx="4429125" cy="228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3BEE676-673C-CCD3-8F9F-D101433BF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579961"/>
            <a:ext cx="5290068" cy="17321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2366CB-A46D-CEDE-141F-9714B5DF8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3793" y="4498587"/>
            <a:ext cx="29622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6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Псевдо-инструкции: 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(2)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19411-B81E-0B33-8D66-AA3067CC404B}"/>
              </a:ext>
            </a:extLst>
          </p:cNvPr>
          <p:cNvSpPr txBox="1"/>
          <p:nvPr/>
        </p:nvSpPr>
        <p:spPr>
          <a:xfrm>
            <a:off x="537070" y="1113162"/>
            <a:ext cx="984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Псевдо-инструкции – конструкции языка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Assembler, 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которые позволяют проще описывать сложные конструкции. Псевдо-инструкции чаще всего транслируются в машинный код более, чем одной инструкцией набора 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ISA.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9F0E5-FE93-74C6-80D7-87E9B7C3F377}"/>
              </a:ext>
            </a:extLst>
          </p:cNvPr>
          <p:cNvSpPr txBox="1"/>
          <p:nvPr/>
        </p:nvSpPr>
        <p:spPr>
          <a:xfrm>
            <a:off x="537069" y="1743702"/>
            <a:ext cx="984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100" dirty="0">
                <a:latin typeface="Nunito Sans" pitchFamily="2" charset="-52"/>
                <a:cs typeface="Times New Roman" panose="02020603050405020304" pitchFamily="18" charset="0"/>
              </a:rPr>
              <a:t>Пример псевдо-инструкции, кодирующейся более, чем одной инструкцией </a:t>
            </a:r>
            <a:r>
              <a:rPr lang="en-US" sz="1600" kern="100" dirty="0">
                <a:latin typeface="Nunito Sans" pitchFamily="2" charset="-52"/>
                <a:cs typeface="Times New Roman" panose="02020603050405020304" pitchFamily="18" charset="0"/>
              </a:rPr>
              <a:t>ISA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41B6-EF07-239F-68EB-FED0E0DCC83B}"/>
              </a:ext>
            </a:extLst>
          </p:cNvPr>
          <p:cNvSpPr txBox="1"/>
          <p:nvPr/>
        </p:nvSpPr>
        <p:spPr>
          <a:xfrm>
            <a:off x="608094" y="2167035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la – </a:t>
            </a:r>
            <a:r>
              <a:rPr lang="ru-RU" sz="1600" dirty="0">
                <a:latin typeface="Nunito Sans" pitchFamily="2" charset="-52"/>
              </a:rPr>
              <a:t>загрузить адрес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5C0DF-DBB1-DE66-6A08-669F95DDB3C2}"/>
              </a:ext>
            </a:extLst>
          </p:cNvPr>
          <p:cNvSpPr txBox="1"/>
          <p:nvPr/>
        </p:nvSpPr>
        <p:spPr>
          <a:xfrm>
            <a:off x="537069" y="3230102"/>
            <a:ext cx="408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* The RISC-V Instruction Set Manual, </a:t>
            </a:r>
          </a:p>
          <a:p>
            <a:r>
              <a:rPr lang="en-US" sz="1000" kern="100" dirty="0">
                <a:latin typeface="Nunito Sans" pitchFamily="2" charset="-52"/>
                <a:cs typeface="Times New Roman" panose="02020603050405020304" pitchFamily="18" charset="0"/>
              </a:rPr>
              <a:t>   https://riscv.org/wp-content/uploads/2017/05/riscv-spec-v2.2.pdf</a:t>
            </a:r>
            <a:endParaRPr lang="ru-RU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45676E-C884-0E66-62F9-A5341911F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94" y="2618189"/>
            <a:ext cx="6315075" cy="60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AF4173-5292-A86A-9434-12656DF55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90" y="3868420"/>
            <a:ext cx="31527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8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Метки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C6DBF-2F22-9F74-0AB4-6C68529FEAEB}"/>
              </a:ext>
            </a:extLst>
          </p:cNvPr>
          <p:cNvSpPr txBox="1"/>
          <p:nvPr/>
        </p:nvSpPr>
        <p:spPr>
          <a:xfrm>
            <a:off x="537070" y="1113162"/>
            <a:ext cx="9192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Метки используются для идентификации адреса в памяти. по имени метки к этому участку памяти можно обратиться для чтения</a:t>
            </a:r>
            <a:r>
              <a:rPr lang="en-US" sz="1400" kern="100" dirty="0">
                <a:latin typeface="Nunito Sans" pitchFamily="2" charset="-52"/>
                <a:cs typeface="Times New Roman" panose="02020603050405020304" pitchFamily="18" charset="0"/>
              </a:rPr>
              <a:t>/</a:t>
            </a:r>
            <a:r>
              <a:rPr lang="ru-RU" sz="1400" kern="100" dirty="0">
                <a:latin typeface="Nunito Sans" pitchFamily="2" charset="-52"/>
                <a:cs typeface="Times New Roman" panose="02020603050405020304" pitchFamily="18" charset="0"/>
              </a:rPr>
              <a:t>записи данных, если эти данные расположены в секции данных, или передачи управления, если метка ссылается на область секции кода.</a:t>
            </a:r>
            <a:endParaRPr lang="ru-RU" sz="1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AA6151-3426-3F68-F03C-AA54A010C077}"/>
              </a:ext>
            </a:extLst>
          </p:cNvPr>
          <p:cNvSpPr/>
          <p:nvPr/>
        </p:nvSpPr>
        <p:spPr>
          <a:xfrm>
            <a:off x="3300239" y="2306894"/>
            <a:ext cx="37425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"Hello, RISC-V!\n"</a:t>
            </a:r>
            <a:endParaRPr lang="ru-RU" sz="1400" dirty="0">
              <a:solidFill>
                <a:srgbClr val="A31515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1D423-E860-8FBE-361D-10A5C5FBB547}"/>
              </a:ext>
            </a:extLst>
          </p:cNvPr>
          <p:cNvSpPr txBox="1"/>
          <p:nvPr/>
        </p:nvSpPr>
        <p:spPr>
          <a:xfrm>
            <a:off x="1120682" y="3406713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Nunito Sans" pitchFamily="2" charset="-52"/>
              </a:rPr>
              <a:t>Метки в коде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FCCE06-CC49-7EE7-BEC7-9801E39776A0}"/>
              </a:ext>
            </a:extLst>
          </p:cNvPr>
          <p:cNvCxnSpPr/>
          <p:nvPr/>
        </p:nvCxnSpPr>
        <p:spPr>
          <a:xfrm flipV="1">
            <a:off x="2266545" y="2784556"/>
            <a:ext cx="1033694" cy="59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D078C9F-C2F5-83D1-7E15-37C39463F5DE}"/>
              </a:ext>
            </a:extLst>
          </p:cNvPr>
          <p:cNvCxnSpPr/>
          <p:nvPr/>
        </p:nvCxnSpPr>
        <p:spPr>
          <a:xfrm>
            <a:off x="2265547" y="3683712"/>
            <a:ext cx="1034692" cy="123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2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953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Переходы: условный переход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462DA80-2A25-42D2-F084-95E72985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44138"/>
              </p:ext>
            </p:extLst>
          </p:nvPr>
        </p:nvGraphicFramePr>
        <p:xfrm>
          <a:off x="608097" y="1695651"/>
          <a:ext cx="8691589" cy="2755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068">
                  <a:extLst>
                    <a:ext uri="{9D8B030D-6E8A-4147-A177-3AD203B41FA5}">
                      <a16:colId xmlns:a16="http://schemas.microsoft.com/office/drawing/2014/main" val="4033319307"/>
                    </a:ext>
                  </a:extLst>
                </a:gridCol>
                <a:gridCol w="1630087">
                  <a:extLst>
                    <a:ext uri="{9D8B030D-6E8A-4147-A177-3AD203B41FA5}">
                      <a16:colId xmlns:a16="http://schemas.microsoft.com/office/drawing/2014/main" val="1167986421"/>
                    </a:ext>
                  </a:extLst>
                </a:gridCol>
                <a:gridCol w="966781">
                  <a:extLst>
                    <a:ext uri="{9D8B030D-6E8A-4147-A177-3AD203B41FA5}">
                      <a16:colId xmlns:a16="http://schemas.microsoft.com/office/drawing/2014/main" val="3842330868"/>
                    </a:ext>
                  </a:extLst>
                </a:gridCol>
                <a:gridCol w="1041367">
                  <a:extLst>
                    <a:ext uri="{9D8B030D-6E8A-4147-A177-3AD203B41FA5}">
                      <a16:colId xmlns:a16="http://schemas.microsoft.com/office/drawing/2014/main" val="403941090"/>
                    </a:ext>
                  </a:extLst>
                </a:gridCol>
                <a:gridCol w="937513">
                  <a:extLst>
                    <a:ext uri="{9D8B030D-6E8A-4147-A177-3AD203B41FA5}">
                      <a16:colId xmlns:a16="http://schemas.microsoft.com/office/drawing/2014/main" val="1239151808"/>
                    </a:ext>
                  </a:extLst>
                </a:gridCol>
                <a:gridCol w="2943773">
                  <a:extLst>
                    <a:ext uri="{9D8B030D-6E8A-4147-A177-3AD203B41FA5}">
                      <a16:colId xmlns:a16="http://schemas.microsoft.com/office/drawing/2014/main" val="1999575620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9202345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beq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==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0x0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==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6820127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bne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!=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0x1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!=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0236802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&lt;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8218417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bge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&gt;=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416044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bltu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&lt;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&lt;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85014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bleu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Branch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&gt;=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Un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.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1100011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if (rs1 &gt;= rs2) pc+=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20212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508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379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Переходы: </a:t>
            </a:r>
            <a:r>
              <a:rPr lang="ru-RU" dirty="0"/>
              <a:t>без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условный переход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53AE919-71D0-765A-2EF2-F4441665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468861"/>
              </p:ext>
            </p:extLst>
          </p:nvPr>
        </p:nvGraphicFramePr>
        <p:xfrm>
          <a:off x="608098" y="1695651"/>
          <a:ext cx="8691588" cy="1378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069">
                  <a:extLst>
                    <a:ext uri="{9D8B030D-6E8A-4147-A177-3AD203B41FA5}">
                      <a16:colId xmlns:a16="http://schemas.microsoft.com/office/drawing/2014/main" val="3187749887"/>
                    </a:ext>
                  </a:extLst>
                </a:gridCol>
                <a:gridCol w="1634247">
                  <a:extLst>
                    <a:ext uri="{9D8B030D-6E8A-4147-A177-3AD203B41FA5}">
                      <a16:colId xmlns:a16="http://schemas.microsoft.com/office/drawing/2014/main" val="3195639736"/>
                    </a:ext>
                  </a:extLst>
                </a:gridCol>
                <a:gridCol w="963038">
                  <a:extLst>
                    <a:ext uri="{9D8B030D-6E8A-4147-A177-3AD203B41FA5}">
                      <a16:colId xmlns:a16="http://schemas.microsoft.com/office/drawing/2014/main" val="3668518334"/>
                    </a:ext>
                  </a:extLst>
                </a:gridCol>
                <a:gridCol w="1031132">
                  <a:extLst>
                    <a:ext uri="{9D8B030D-6E8A-4147-A177-3AD203B41FA5}">
                      <a16:colId xmlns:a16="http://schemas.microsoft.com/office/drawing/2014/main" val="259354710"/>
                    </a:ext>
                  </a:extLst>
                </a:gridCol>
                <a:gridCol w="953310">
                  <a:extLst>
                    <a:ext uri="{9D8B030D-6E8A-4147-A177-3AD203B41FA5}">
                      <a16:colId xmlns:a16="http://schemas.microsoft.com/office/drawing/2014/main" val="3877902179"/>
                    </a:ext>
                  </a:extLst>
                </a:gridCol>
                <a:gridCol w="2937792">
                  <a:extLst>
                    <a:ext uri="{9D8B030D-6E8A-4147-A177-3AD203B41FA5}">
                      <a16:colId xmlns:a16="http://schemas.microsoft.com/office/drawing/2014/main" val="174173121"/>
                    </a:ext>
                  </a:extLst>
                </a:gridCol>
              </a:tblGrid>
              <a:tr h="3663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Тип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Формат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Код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funct3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457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Jump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and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Link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J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1101111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rd = PC+4; PC += imm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4453557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Jump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and</a:t>
                      </a: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 Link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Register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endParaRPr lang="ru-RU" sz="14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1100111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= PC+4; PC =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62888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76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5A22D-CAF3-A298-9938-5B5C5A47AB54}"/>
              </a:ext>
            </a:extLst>
          </p:cNvPr>
          <p:cNvSpPr txBox="1"/>
          <p:nvPr/>
        </p:nvSpPr>
        <p:spPr>
          <a:xfrm>
            <a:off x="608094" y="1582341"/>
            <a:ext cx="236139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cstdio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x1 = -2;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x2 = 2;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(x1 &lt; x2)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C46B62-ECB6-989C-0200-850181A48DEF}"/>
              </a:ext>
            </a:extLst>
          </p:cNvPr>
          <p:cNvSpPr/>
          <p:nvPr/>
        </p:nvSpPr>
        <p:spPr>
          <a:xfrm>
            <a:off x="3930320" y="1582341"/>
            <a:ext cx="25740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x1_less_x2: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x2\n"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x2_less_x1: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x2\n"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D4F5-BC61-9384-0C3B-0CCC342AA513}"/>
              </a:ext>
            </a:extLst>
          </p:cNvPr>
          <p:cNvSpPr txBox="1"/>
          <p:nvPr/>
        </p:nvSpPr>
        <p:spPr>
          <a:xfrm>
            <a:off x="7275508" y="1575793"/>
            <a:ext cx="286074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x1, x0, -2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x2, x0, 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blt</a:t>
            </a:r>
            <a:r>
              <a:rPr lang="en-US" sz="1400" dirty="0">
                <a:latin typeface="Consolas" panose="020B0609020204030204" pitchFamily="49" charset="0"/>
              </a:rPr>
              <a:t>   x1, x2, .+32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x2_less_x1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latin typeface="Consolas" panose="020B0609020204030204" pitchFamily="49" charset="0"/>
              </a:rPr>
              <a:t>   x3, .+28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x1_less_x2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  <a:endParaRPr lang="ru-RU" sz="1400" dirty="0"/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A96D7AFC-0A8B-3A45-BB60-97B9CFDACA33}"/>
              </a:ext>
            </a:extLst>
          </p:cNvPr>
          <p:cNvSpPr/>
          <p:nvPr/>
        </p:nvSpPr>
        <p:spPr>
          <a:xfrm>
            <a:off x="7035303" y="1646079"/>
            <a:ext cx="194553" cy="4045188"/>
          </a:xfrm>
          <a:prstGeom prst="leftBrace">
            <a:avLst>
              <a:gd name="adj1" fmla="val 8333"/>
              <a:gd name="adj2" fmla="val 28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D9F2C0D-3B96-18FD-A20F-6CEB3214C988}"/>
              </a:ext>
            </a:extLst>
          </p:cNvPr>
          <p:cNvCxnSpPr>
            <a:cxnSpLocks/>
          </p:cNvCxnSpPr>
          <p:nvPr/>
        </p:nvCxnSpPr>
        <p:spPr>
          <a:xfrm flipH="1">
            <a:off x="5972783" y="2808959"/>
            <a:ext cx="98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51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59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пример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 использованием меток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5A22D-CAF3-A298-9938-5B5C5A47AB54}"/>
              </a:ext>
            </a:extLst>
          </p:cNvPr>
          <p:cNvSpPr txBox="1"/>
          <p:nvPr/>
        </p:nvSpPr>
        <p:spPr>
          <a:xfrm>
            <a:off x="608094" y="1582341"/>
            <a:ext cx="236139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cstdio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x1 = -2;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x2 = 2;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(x1 &lt; x2)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C46B62-ECB6-989C-0200-850181A48DEF}"/>
              </a:ext>
            </a:extLst>
          </p:cNvPr>
          <p:cNvSpPr/>
          <p:nvPr/>
        </p:nvSpPr>
        <p:spPr>
          <a:xfrm>
            <a:off x="3930320" y="1582341"/>
            <a:ext cx="25740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rodata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x1_less_x2: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&lt; x2\n"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x2_less_x1: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"x1 &gt; x2\n"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D4F5-BC61-9384-0C3B-0CCC342AA513}"/>
              </a:ext>
            </a:extLst>
          </p:cNvPr>
          <p:cNvSpPr txBox="1"/>
          <p:nvPr/>
        </p:nvSpPr>
        <p:spPr>
          <a:xfrm>
            <a:off x="7275508" y="1575793"/>
            <a:ext cx="286074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x1, x0, -2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x2, x0, 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blt</a:t>
            </a:r>
            <a:r>
              <a:rPr lang="en-US" sz="1400" dirty="0">
                <a:latin typeface="Consolas" panose="020B0609020204030204" pitchFamily="49" charset="0"/>
              </a:rPr>
              <a:t>   x1, x2, x1_l_x2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x2_less_x1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latin typeface="Consolas" panose="020B0609020204030204" pitchFamily="49" charset="0"/>
              </a:rPr>
              <a:t>   x3, exit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x1_l_x2: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x1_less_x2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15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  <a:endParaRPr lang="ru-RU" sz="1400" dirty="0"/>
          </a:p>
          <a:p>
            <a:r>
              <a:rPr lang="en-US" sz="1400" dirty="0">
                <a:latin typeface="Consolas" panose="020B0609020204030204" pitchFamily="49" charset="0"/>
              </a:rPr>
              <a:t>exit: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</p:txBody>
      </p:sp>
      <p:sp>
        <p:nvSpPr>
          <p:cNvPr id="19" name="Левая фигурная скобка 18">
            <a:extLst>
              <a:ext uri="{FF2B5EF4-FFF2-40B4-BE49-F238E27FC236}">
                <a16:creationId xmlns:a16="http://schemas.microsoft.com/office/drawing/2014/main" id="{47BCCE2D-51D7-18C9-6763-CED5E781F14D}"/>
              </a:ext>
            </a:extLst>
          </p:cNvPr>
          <p:cNvSpPr/>
          <p:nvPr/>
        </p:nvSpPr>
        <p:spPr>
          <a:xfrm>
            <a:off x="7035303" y="1646079"/>
            <a:ext cx="194553" cy="4045188"/>
          </a:xfrm>
          <a:prstGeom prst="leftBrace">
            <a:avLst>
              <a:gd name="adj1" fmla="val 8333"/>
              <a:gd name="adj2" fmla="val 28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1DD8ECE-601A-18BC-56C1-4644BE0AE394}"/>
              </a:ext>
            </a:extLst>
          </p:cNvPr>
          <p:cNvCxnSpPr>
            <a:cxnSpLocks/>
          </p:cNvCxnSpPr>
          <p:nvPr/>
        </p:nvCxnSpPr>
        <p:spPr>
          <a:xfrm flipH="1">
            <a:off x="5972783" y="2808959"/>
            <a:ext cx="98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0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015634D-14A4-D632-9841-91F811590F2D}"/>
              </a:ext>
            </a:extLst>
          </p:cNvPr>
          <p:cNvSpPr/>
          <p:nvPr/>
        </p:nvSpPr>
        <p:spPr>
          <a:xfrm>
            <a:off x="2090692" y="4838478"/>
            <a:ext cx="7957226" cy="127843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/>
              <a:t>Физический</a:t>
            </a:r>
          </a:p>
          <a:p>
            <a:pPr algn="r"/>
            <a:r>
              <a:rPr lang="ru-RU" dirty="0"/>
              <a:t>уровень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8D2AE7-57C8-C0D4-829C-4CD7F05EB01C}"/>
              </a:ext>
            </a:extLst>
          </p:cNvPr>
          <p:cNvSpPr/>
          <p:nvPr/>
        </p:nvSpPr>
        <p:spPr>
          <a:xfrm>
            <a:off x="2090692" y="3893033"/>
            <a:ext cx="7957226" cy="862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/>
              <a:t>                                                                                                                                 Уровень</a:t>
            </a:r>
          </a:p>
          <a:p>
            <a:pPr algn="r"/>
            <a:r>
              <a:rPr lang="ru-RU" dirty="0"/>
              <a:t>						      микропроцессора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7679701-25F1-479D-9CE6-CEB60486436D}"/>
              </a:ext>
            </a:extLst>
          </p:cNvPr>
          <p:cNvSpPr/>
          <p:nvPr/>
        </p:nvSpPr>
        <p:spPr>
          <a:xfrm>
            <a:off x="2117387" y="1852713"/>
            <a:ext cx="7957226" cy="50106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Уровень пользовательских приложений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37B9053-4F2C-ADE5-7E1D-B12FCC1E405A}"/>
              </a:ext>
            </a:extLst>
          </p:cNvPr>
          <p:cNvSpPr/>
          <p:nvPr/>
        </p:nvSpPr>
        <p:spPr>
          <a:xfrm>
            <a:off x="2117387" y="2383176"/>
            <a:ext cx="7957226" cy="9491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Уровень операционной системы</a:t>
            </a:r>
          </a:p>
          <a:p>
            <a:pPr algn="ctr"/>
            <a:endParaRPr lang="ru-RU" dirty="0"/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7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Nunito Sans" pitchFamily="2" charset="-52"/>
              </a:rPr>
              <a:t>Архитектура набора команд (</a:t>
            </a:r>
            <a:r>
              <a:rPr lang="en-US" sz="2000" dirty="0">
                <a:latin typeface="Nunito Sans" pitchFamily="2" charset="-52"/>
              </a:rPr>
              <a:t>ISA, Instruction Set Architecture</a:t>
            </a:r>
            <a:r>
              <a:rPr lang="ru-RU" sz="2000" dirty="0">
                <a:latin typeface="Nunito Sans" pitchFamily="2" charset="-52"/>
              </a:rPr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5" y="1186774"/>
            <a:ext cx="1063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Nunito Sans" pitchFamily="2" charset="-52"/>
              </a:rPr>
              <a:t>Архитектура набора команд - интерфейс между программной и аппаратной частями. Она определяет перечень машинных инструкций, которые могут быть декодированы и выполнены напрямую микропроцессором.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794897-5C57-8C5B-5D74-FBF44FFB92CA}"/>
              </a:ext>
            </a:extLst>
          </p:cNvPr>
          <p:cNvSpPr/>
          <p:nvPr/>
        </p:nvSpPr>
        <p:spPr>
          <a:xfrm>
            <a:off x="1956995" y="3408814"/>
            <a:ext cx="8224621" cy="4280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Nunito Sans" pitchFamily="2" charset="-52"/>
              </a:rPr>
              <a:t>Instruction Set Architecture (ISA)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F01EFD-5D41-5925-69DC-A2E08FDD2A00}"/>
              </a:ext>
            </a:extLst>
          </p:cNvPr>
          <p:cNvSpPr/>
          <p:nvPr/>
        </p:nvSpPr>
        <p:spPr>
          <a:xfrm>
            <a:off x="2730226" y="3874399"/>
            <a:ext cx="1099228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Процессор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7E6FD46-A651-B451-0665-40D6741D1E48}"/>
              </a:ext>
            </a:extLst>
          </p:cNvPr>
          <p:cNvSpPr/>
          <p:nvPr/>
        </p:nvSpPr>
        <p:spPr>
          <a:xfrm>
            <a:off x="3829452" y="3874399"/>
            <a:ext cx="1099228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Память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5E9508-A645-7A1E-A9CC-007B5E8C31DE}"/>
              </a:ext>
            </a:extLst>
          </p:cNvPr>
          <p:cNvSpPr/>
          <p:nvPr/>
        </p:nvSpPr>
        <p:spPr>
          <a:xfrm>
            <a:off x="4928680" y="3874399"/>
            <a:ext cx="263619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Подсистема ввода/вывода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B6DFAE-18B2-244F-DC1F-9B8800A113DA}"/>
              </a:ext>
            </a:extLst>
          </p:cNvPr>
          <p:cNvSpPr/>
          <p:nvPr/>
        </p:nvSpPr>
        <p:spPr>
          <a:xfrm>
            <a:off x="2730226" y="4801709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Цифровое описание схемы ядра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BEBC58-7CC1-BF58-B242-0B1CE2FDE1DD}"/>
              </a:ext>
            </a:extLst>
          </p:cNvPr>
          <p:cNvSpPr/>
          <p:nvPr/>
        </p:nvSpPr>
        <p:spPr>
          <a:xfrm>
            <a:off x="2730226" y="5265804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Транзисторное описание схемы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B2A6FE4-675D-8E0E-C0C4-03D8D86E97F3}"/>
              </a:ext>
            </a:extLst>
          </p:cNvPr>
          <p:cNvSpPr/>
          <p:nvPr/>
        </p:nvSpPr>
        <p:spPr>
          <a:xfrm>
            <a:off x="2730226" y="4335532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Системный уровень описания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E0E0A2-6164-1237-1ECD-049A90301FE3}"/>
              </a:ext>
            </a:extLst>
          </p:cNvPr>
          <p:cNvSpPr/>
          <p:nvPr/>
        </p:nvSpPr>
        <p:spPr>
          <a:xfrm>
            <a:off x="2292482" y="293648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Компоновщик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F6AB72-9DCC-A47C-75A3-AA0AAEB85365}"/>
              </a:ext>
            </a:extLst>
          </p:cNvPr>
          <p:cNvSpPr/>
          <p:nvPr/>
        </p:nvSpPr>
        <p:spPr>
          <a:xfrm>
            <a:off x="2292481" y="247632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Сборщик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3DF5B9-0646-79A8-8785-03817A635B69}"/>
              </a:ext>
            </a:extLst>
          </p:cNvPr>
          <p:cNvSpPr/>
          <p:nvPr/>
        </p:nvSpPr>
        <p:spPr>
          <a:xfrm>
            <a:off x="2418090" y="2017020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Компилятор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EF1B97E-A40E-C85C-5C1A-552FA2F47912}"/>
              </a:ext>
            </a:extLst>
          </p:cNvPr>
          <p:cNvSpPr/>
          <p:nvPr/>
        </p:nvSpPr>
        <p:spPr>
          <a:xfrm>
            <a:off x="4062065" y="2933505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Загрузчик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5529E28-C1F5-7C36-3473-E32038B1BF49}"/>
              </a:ext>
            </a:extLst>
          </p:cNvPr>
          <p:cNvSpPr/>
          <p:nvPr/>
        </p:nvSpPr>
        <p:spPr>
          <a:xfrm>
            <a:off x="5706040" y="2939294"/>
            <a:ext cx="1643975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Планировщик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3DF50C-8A78-C6B6-0325-C7CC382D2DF0}"/>
              </a:ext>
            </a:extLst>
          </p:cNvPr>
          <p:cNvSpPr/>
          <p:nvPr/>
        </p:nvSpPr>
        <p:spPr>
          <a:xfrm>
            <a:off x="7350015" y="2935735"/>
            <a:ext cx="2481406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Интерфейс к драйверам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B2C57AD-3969-77B4-2FE2-A122DEE8CA03}"/>
              </a:ext>
            </a:extLst>
          </p:cNvPr>
          <p:cNvSpPr/>
          <p:nvPr/>
        </p:nvSpPr>
        <p:spPr>
          <a:xfrm>
            <a:off x="2730225" y="5725154"/>
            <a:ext cx="4844377" cy="427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Nunito Sans" pitchFamily="2" charset="-52"/>
              </a:rPr>
              <a:t>Топология, реализация в кремнии</a:t>
            </a:r>
          </a:p>
        </p:txBody>
      </p:sp>
    </p:spTree>
    <p:extLst>
      <p:ext uri="{BB962C8B-B14F-4D97-AF65-F5344CB8AC3E}">
        <p14:creationId xmlns:p14="http://schemas.microsoft.com/office/powerpoint/2010/main" val="1307747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60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752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словный и безусловный переходы: вывод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objdump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47F8F9-48FF-F6BE-5276-55EC62482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4" y="1893281"/>
            <a:ext cx="5310422" cy="3856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CA580-4D67-E748-AB4D-E243B6ECD4C5}"/>
              </a:ext>
            </a:extLst>
          </p:cNvPr>
          <p:cNvSpPr txBox="1"/>
          <p:nvPr/>
        </p:nvSpPr>
        <p:spPr>
          <a:xfrm>
            <a:off x="608094" y="129464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Без использования меток: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35C947-60E1-601A-AD91-7B5CF3B9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93281"/>
            <a:ext cx="5567111" cy="444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BD3C3-7F89-7100-E59B-11CC756A858A}"/>
              </a:ext>
            </a:extLst>
          </p:cNvPr>
          <p:cNvSpPr txBox="1"/>
          <p:nvPr/>
        </p:nvSpPr>
        <p:spPr>
          <a:xfrm>
            <a:off x="6088103" y="129464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С использованием меток:</a:t>
            </a:r>
          </a:p>
        </p:txBody>
      </p:sp>
    </p:spTree>
    <p:extLst>
      <p:ext uri="{BB962C8B-B14F-4D97-AF65-F5344CB8AC3E}">
        <p14:creationId xmlns:p14="http://schemas.microsoft.com/office/powerpoint/2010/main" val="1347909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61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90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Загрузка </a:t>
            </a:r>
            <a:r>
              <a:rPr lang="ru-RU" dirty="0"/>
              <a:t>и сохранение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данных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 </a:t>
            </a: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 работе с секцией данных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9F31715-9C49-0399-A2EC-837163767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10943"/>
              </p:ext>
            </p:extLst>
          </p:nvPr>
        </p:nvGraphicFramePr>
        <p:xfrm>
          <a:off x="608094" y="1441528"/>
          <a:ext cx="10066811" cy="19639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6309">
                  <a:extLst>
                    <a:ext uri="{9D8B030D-6E8A-4147-A177-3AD203B41FA5}">
                      <a16:colId xmlns:a16="http://schemas.microsoft.com/office/drawing/2014/main" val="731323625"/>
                    </a:ext>
                  </a:extLst>
                </a:gridCol>
                <a:gridCol w="2807140">
                  <a:extLst>
                    <a:ext uri="{9D8B030D-6E8A-4147-A177-3AD203B41FA5}">
                      <a16:colId xmlns:a16="http://schemas.microsoft.com/office/drawing/2014/main" val="2084383972"/>
                    </a:ext>
                  </a:extLst>
                </a:gridCol>
                <a:gridCol w="4523362">
                  <a:extLst>
                    <a:ext uri="{9D8B030D-6E8A-4147-A177-3AD203B41FA5}">
                      <a16:colId xmlns:a16="http://schemas.microsoft.com/office/drawing/2014/main" val="3990439461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br>
                        <a:rPr lang="ru-RU" sz="1050" kern="100" dirty="0">
                          <a:effectLst/>
                          <a:latin typeface="Nunito Sans" pitchFamily="2" charset="-52"/>
                        </a:rPr>
                      </a:b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 anchor="ctr"/>
                </a:tc>
                <a:extLst>
                  <a:ext uri="{0D108BD9-81ED-4DB2-BD59-A6C34878D82A}">
                    <a16:rowId xmlns:a16="http://schemas.microsoft.com/office/drawing/2014/main" val="3304592402"/>
                  </a:ext>
                </a:extLst>
              </a:tr>
              <a:tr h="40098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la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addi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адрес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054132686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l{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Загрузить глобальное значение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2566079833"/>
                  </a:ext>
                </a:extLst>
              </a:tr>
              <a:tr h="40384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s{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b|h|w|d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, symbol[11:0](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ru-RU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Сохранить глобальное значение</a:t>
                      </a:r>
                      <a:endParaRPr lang="ru-RU" sz="12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70" marR="46670" marT="46670" marB="46670"/>
                </a:tc>
                <a:extLst>
                  <a:ext uri="{0D108BD9-81ED-4DB2-BD59-A6C34878D82A}">
                    <a16:rowId xmlns:a16="http://schemas.microsoft.com/office/drawing/2014/main" val="371776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16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62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1872690" y="1791776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A8DBE7-F775-2246-50FC-775CA094DD52}"/>
              </a:ext>
            </a:extLst>
          </p:cNvPr>
          <p:cNvSpPr/>
          <p:nvPr/>
        </p:nvSpPr>
        <p:spPr>
          <a:xfrm>
            <a:off x="6201596" y="1791775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0(x2)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0DEB6-3D68-998D-A845-3C327A5BCFB9}"/>
              </a:ext>
            </a:extLst>
          </p:cNvPr>
          <p:cNvSpPr txBox="1"/>
          <p:nvPr/>
        </p:nvSpPr>
        <p:spPr>
          <a:xfrm>
            <a:off x="751437" y="1377225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Вариант 1: без указания смещения: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3AF8B-9498-484B-6ACE-66B5C8B2207B}"/>
              </a:ext>
            </a:extLst>
          </p:cNvPr>
          <p:cNvSpPr txBox="1"/>
          <p:nvPr/>
        </p:nvSpPr>
        <p:spPr>
          <a:xfrm>
            <a:off x="5024673" y="137722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Nunito Sans" pitchFamily="2" charset="-52"/>
              </a:rPr>
              <a:t>Вариант 2: с явным указанием смещения:</a:t>
            </a:r>
          </a:p>
        </p:txBody>
      </p:sp>
    </p:spTree>
    <p:extLst>
      <p:ext uri="{BB962C8B-B14F-4D97-AF65-F5344CB8AC3E}">
        <p14:creationId xmlns:p14="http://schemas.microsoft.com/office/powerpoint/2010/main" val="151362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63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062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Пример: обновление значения переменной (3)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8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56F7D2-3469-4036-8493-CC9808DF585D}"/>
              </a:ext>
            </a:extLst>
          </p:cNvPr>
          <p:cNvSpPr/>
          <p:nvPr/>
        </p:nvSpPr>
        <p:spPr>
          <a:xfrm>
            <a:off x="3818243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var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</a:rPr>
              <a:t>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AFD0EB-0257-2D0A-3129-EFC1429734E4}"/>
              </a:ext>
            </a:extLst>
          </p:cNvPr>
          <p:cNvSpPr/>
          <p:nvPr/>
        </p:nvSpPr>
        <p:spPr>
          <a:xfrm>
            <a:off x="6833818" y="1503217"/>
            <a:ext cx="2574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   </a:t>
            </a:r>
            <a:r>
              <a:rPr lang="en-US" sz="1400" dirty="0">
                <a:latin typeface="Consolas" panose="020B0609020204030204" pitchFamily="49" charset="0"/>
              </a:rPr>
              <a:t>x2, var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0(</a:t>
            </a:r>
            <a:r>
              <a:rPr lang="en-US" sz="1400" dirty="0">
                <a:latin typeface="Consolas" panose="020B0609020204030204" pitchFamily="49" charset="0"/>
              </a:rPr>
              <a:t>x</a:t>
            </a:r>
            <a:r>
              <a:rPr lang="ru-RU" sz="1400" dirty="0">
                <a:latin typeface="Consolas" panose="020B0609020204030204" pitchFamily="49" charset="0"/>
              </a:rPr>
              <a:t>2)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x1, x1, 2</a:t>
            </a: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</a:t>
            </a:r>
            <a:r>
              <a:rPr lang="en-US" sz="1400" dirty="0">
                <a:latin typeface="Consolas" panose="020B0609020204030204" pitchFamily="49" charset="0"/>
              </a:rPr>
              <a:t>   x1, </a:t>
            </a:r>
            <a:r>
              <a:rPr lang="ru-RU" sz="1400" dirty="0">
                <a:latin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</a:rPr>
              <a:t>(x2)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.word </a:t>
            </a:r>
            <a:r>
              <a:rPr lang="en-US" sz="1400" dirty="0"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5598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64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652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Подпрограммы: простейший вариант реализации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3D1D54-3BBA-CAC3-AC7F-8987B1B1A08A}"/>
              </a:ext>
            </a:extLst>
          </p:cNvPr>
          <p:cNvSpPr/>
          <p:nvPr/>
        </p:nvSpPr>
        <p:spPr>
          <a:xfrm>
            <a:off x="802667" y="1503217"/>
            <a:ext cx="36817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x1, proc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proc: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</a:t>
            </a:r>
            <a:r>
              <a:rPr lang="ru-RU" sz="1400" dirty="0">
                <a:latin typeface="Consolas" panose="020B0609020204030204" pitchFamily="49" charset="0"/>
              </a:rPr>
              <a:t>17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jr</a:t>
            </a:r>
            <a:r>
              <a:rPr lang="en-US" sz="1400" dirty="0">
                <a:latin typeface="Consolas" panose="020B0609020204030204" pitchFamily="49" charset="0"/>
              </a:rPr>
              <a:t>    x1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proc!\n"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820629-CC64-3888-4B00-1263C67D0E24}"/>
              </a:ext>
            </a:extLst>
          </p:cNvPr>
          <p:cNvSpPr/>
          <p:nvPr/>
        </p:nvSpPr>
        <p:spPr>
          <a:xfrm>
            <a:off x="6475509" y="1503217"/>
            <a:ext cx="32537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.text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globl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_start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_start: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jal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x1, proc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93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proc: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a0, x0, 1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la</a:t>
            </a:r>
            <a:r>
              <a:rPr lang="en-US" sz="1400" dirty="0">
                <a:latin typeface="Consolas" panose="020B0609020204030204" pitchFamily="49" charset="0"/>
              </a:rPr>
              <a:t>    a1, str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a2, x0, </a:t>
            </a:r>
            <a:r>
              <a:rPr lang="ru-RU" sz="1400" dirty="0">
                <a:latin typeface="Consolas" panose="020B0609020204030204" pitchFamily="49" charset="0"/>
              </a:rPr>
              <a:t>17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addi</a:t>
            </a:r>
            <a:r>
              <a:rPr lang="en-US" sz="1400" dirty="0">
                <a:latin typeface="Consolas" panose="020B0609020204030204" pitchFamily="49" charset="0"/>
              </a:rPr>
              <a:t>  a7, x0, 64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ecall</a:t>
            </a:r>
            <a:endParaRPr lang="ru-RU" sz="1400" dirty="0"/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ret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.section .data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str: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.ascii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proc!\n"</a:t>
            </a:r>
          </a:p>
        </p:txBody>
      </p:sp>
    </p:spTree>
    <p:extLst>
      <p:ext uri="{BB962C8B-B14F-4D97-AF65-F5344CB8AC3E}">
        <p14:creationId xmlns:p14="http://schemas.microsoft.com/office/powerpoint/2010/main" val="171835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65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71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lvl="0">
              <a:defRPr/>
            </a:pPr>
            <a:r>
              <a:rPr lang="ru-RU" noProof="0" dirty="0" err="1"/>
              <a:t>Псевдоинструкции</a:t>
            </a:r>
            <a:r>
              <a:rPr lang="ru-RU" noProof="0" dirty="0"/>
              <a:t> </a:t>
            </a:r>
            <a:r>
              <a:rPr lang="ru-RU" dirty="0"/>
              <a:t>безусловного перехода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032BE58-48AC-3880-17DC-E0887CCB3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60202"/>
              </p:ext>
            </p:extLst>
          </p:nvPr>
        </p:nvGraphicFramePr>
        <p:xfrm>
          <a:off x="623887" y="1461696"/>
          <a:ext cx="10051018" cy="4187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6842">
                  <a:extLst>
                    <a:ext uri="{9D8B030D-6E8A-4147-A177-3AD203B41FA5}">
                      <a16:colId xmlns:a16="http://schemas.microsoft.com/office/drawing/2014/main" val="557872940"/>
                    </a:ext>
                  </a:extLst>
                </a:gridCol>
                <a:gridCol w="2815627">
                  <a:extLst>
                    <a:ext uri="{9D8B030D-6E8A-4147-A177-3AD203B41FA5}">
                      <a16:colId xmlns:a16="http://schemas.microsoft.com/office/drawing/2014/main" val="1711112739"/>
                    </a:ext>
                  </a:extLst>
                </a:gridCol>
                <a:gridCol w="4518549">
                  <a:extLst>
                    <a:ext uri="{9D8B030D-6E8A-4147-A177-3AD203B41FA5}">
                      <a16:colId xmlns:a16="http://schemas.microsoft.com/office/drawing/2014/main" val="2956924920"/>
                    </a:ext>
                  </a:extLst>
                </a:gridCol>
              </a:tblGrid>
              <a:tr h="427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Псевдо-инструкция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Набор базовых инструкций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kern="100" dirty="0">
                          <a:effectLst/>
                          <a:latin typeface="Nunito Sans" pitchFamily="2" charset="-52"/>
                        </a:rPr>
                        <a:t>Описание</a:t>
                      </a:r>
                      <a:endParaRPr lang="ru-RU" sz="105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282608862"/>
                  </a:ext>
                </a:extLst>
              </a:tr>
              <a:tr h="50453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j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PC +=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68805947"/>
                  </a:ext>
                </a:extLst>
              </a:tr>
              <a:tr h="517237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x1,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x1 = PC+4; PC +=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1255638"/>
                  </a:ext>
                </a:extLst>
              </a:tr>
              <a:tr h="498763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x0,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PC 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rs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53857180"/>
                  </a:ext>
                </a:extLst>
              </a:tr>
              <a:tr h="543978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x1,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rs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, 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x1 = PC+4; PC 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rs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025257585"/>
                  </a:ext>
                </a:extLst>
              </a:tr>
              <a:tr h="480290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ret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x0, x1, 0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PC = x1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99088480"/>
                  </a:ext>
                </a:extLst>
              </a:tr>
              <a:tr h="503999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call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x6,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x1, x6,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[11:0]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x1 = PC+4; PC 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8806354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tail</a:t>
                      </a:r>
                      <a:r>
                        <a:rPr lang="ru-RU" sz="1200" kern="1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auipc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x6,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[31:12]</a:t>
                      </a:r>
                      <a:b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jalr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 x0, x6, </a:t>
                      </a:r>
                      <a:r>
                        <a:rPr lang="en-US" sz="1200" kern="100" dirty="0" err="1">
                          <a:effectLst/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kern="100" dirty="0">
                          <a:effectLst/>
                          <a:latin typeface="Consolas" panose="020B0609020204030204" pitchFamily="49" charset="0"/>
                        </a:rPr>
                        <a:t>[11:0]</a:t>
                      </a:r>
                      <a:endParaRPr lang="ru-RU" sz="14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8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Nunito Sans" pitchFamily="2" charset="-52"/>
                        </a:rPr>
                        <a:t>PC = </a:t>
                      </a:r>
                      <a:r>
                        <a:rPr lang="ru-RU" sz="1200" kern="100" dirty="0" err="1">
                          <a:effectLst/>
                          <a:latin typeface="Nunito Sans" pitchFamily="2" charset="-52"/>
                        </a:rPr>
                        <a:t>imm</a:t>
                      </a:r>
                      <a:endParaRPr lang="ru-RU" sz="1400" kern="100" dirty="0">
                        <a:effectLst/>
                        <a:latin typeface="Nunito Sans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5584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244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6F48DD4-169D-90D3-07AC-9A27FEE2A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74" y="3105834"/>
            <a:ext cx="56562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Nunito Sans" pitchFamily="2" charset="77"/>
                <a:ea typeface="Verdana" panose="020B0604030504040204" pitchFamily="34" charset="0"/>
              </a:rPr>
              <a:t>Приложения</a:t>
            </a:r>
            <a:endParaRPr lang="en-US" sz="3600" b="1" dirty="0">
              <a:solidFill>
                <a:schemeClr val="bg1"/>
              </a:solidFill>
              <a:latin typeface="Nunito Sans" pitchFamily="2" charset="77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323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</a:t>
            </a:r>
            <a:r>
              <a:rPr lang="en-US" dirty="0"/>
              <a:t>QEMU </a:t>
            </a:r>
            <a:r>
              <a:rPr lang="ru-RU" dirty="0"/>
              <a:t>на </a:t>
            </a:r>
            <a:r>
              <a:rPr lang="en-US" dirty="0"/>
              <a:t>Debian Linux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903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-system-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-user-static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binfmt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-support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opensbi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u-boot-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qemu</a:t>
            </a:r>
            <a:endParaRPr lang="ru-RU" sz="1400" dirty="0"/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7998B18-F63A-3B00-FF08-3D3DD82A6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" y="1511510"/>
            <a:ext cx="7089127" cy="42676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2EEE13-46AE-CC93-9B8E-45A4B382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365" y="2706987"/>
            <a:ext cx="5914357" cy="35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4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кросс-компилятора </a:t>
            </a:r>
            <a:r>
              <a:rPr lang="en-US" dirty="0"/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apt-get install gcc-riscv64-linux-gnu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71893A-5734-0DA9-ECAC-05A13DEF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5" y="1589037"/>
            <a:ext cx="7089127" cy="4267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1DA470-88B7-6E60-1C7D-C39AC30BF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365" y="2706987"/>
            <a:ext cx="5914357" cy="35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82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69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72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Установка отладчика с поддержкой нескольких архитектур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9C03-414C-85AA-0FD2-68DD6A45F963}"/>
              </a:ext>
            </a:extLst>
          </p:cNvPr>
          <p:cNvSpPr txBox="1"/>
          <p:nvPr/>
        </p:nvSpPr>
        <p:spPr>
          <a:xfrm>
            <a:off x="681135" y="1268963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apt install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gdb-multiarch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96BB05-211D-1D44-8B7F-6005A053A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5" y="1589036"/>
            <a:ext cx="7089128" cy="42676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F87B71-C555-B65B-6BBF-D6C16002A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364" y="2704121"/>
            <a:ext cx="5914357" cy="35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7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787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Nunito Sans" pitchFamily="2" charset="-52"/>
              </a:rPr>
              <a:t>Архитектура набора команд (</a:t>
            </a:r>
            <a:r>
              <a:rPr lang="en-US" sz="2000" dirty="0">
                <a:latin typeface="Nunito Sans" pitchFamily="2" charset="-52"/>
              </a:rPr>
              <a:t>ISA, Instruction Set Architecture</a:t>
            </a:r>
            <a:r>
              <a:rPr lang="ru-RU" sz="2000" dirty="0">
                <a:latin typeface="Nunito Sans" pitchFamily="2" charset="-52"/>
              </a:rPr>
              <a:t>)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1E48A-11D6-7DA1-87E7-49212151D1C1}"/>
              </a:ext>
            </a:extLst>
          </p:cNvPr>
          <p:cNvSpPr txBox="1"/>
          <p:nvPr/>
        </p:nvSpPr>
        <p:spPr>
          <a:xfrm>
            <a:off x="608095" y="1186774"/>
            <a:ext cx="622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Архитектура набора команд обычно включает в себя информацию о: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CF303B-39DD-7B5C-15AC-A799721E749D}"/>
              </a:ext>
            </a:extLst>
          </p:cNvPr>
          <p:cNvSpPr txBox="1"/>
          <p:nvPr/>
        </p:nvSpPr>
        <p:spPr>
          <a:xfrm>
            <a:off x="1085088" y="1715454"/>
            <a:ext cx="4148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наборе команд;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перечне и описании регистров;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информацию об организации памяти;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поддерживаемых типах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режимах адресации;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механизмах ввода/вывода;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обработке прерываний;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Nunito Sans" pitchFamily="2" charset="-52"/>
              </a:rPr>
              <a:t>уровнях привилегий.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D95436-7E3A-4774-AF13-DA6D16198B3F}"/>
              </a:ext>
            </a:extLst>
          </p:cNvPr>
          <p:cNvSpPr/>
          <p:nvPr/>
        </p:nvSpPr>
        <p:spPr>
          <a:xfrm>
            <a:off x="6017341" y="2145269"/>
            <a:ext cx="5924180" cy="101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latin typeface="Nunito Sans" pitchFamily="2" charset="-52"/>
              </a:rPr>
              <a:t>RV32I (32-</a:t>
            </a:r>
            <a:r>
              <a:rPr lang="ru-RU" sz="1400" dirty="0">
                <a:latin typeface="Nunito Sans" pitchFamily="2" charset="-52"/>
              </a:rPr>
              <a:t>х битные целочисленные операции</a:t>
            </a:r>
            <a:r>
              <a:rPr lang="en-US" sz="1400" dirty="0">
                <a:latin typeface="Nunito Sans" pitchFamily="2" charset="-52"/>
              </a:rPr>
              <a:t>)</a:t>
            </a:r>
            <a:endParaRPr lang="ru-RU" sz="1400" dirty="0">
              <a:latin typeface="Nunito Sans" pitchFamily="2" charset="-52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latin typeface="Nunito Sans" pitchFamily="2" charset="-52"/>
              </a:rPr>
              <a:t>RV32E (32-</a:t>
            </a:r>
            <a:r>
              <a:rPr lang="ru-RU" sz="1400" dirty="0">
                <a:latin typeface="Nunito Sans" pitchFamily="2" charset="-52"/>
              </a:rPr>
              <a:t>х битные целочисленные, для встраиваемых систем</a:t>
            </a:r>
            <a:r>
              <a:rPr lang="en-US" sz="1400" dirty="0">
                <a:latin typeface="Nunito Sans" pitchFamily="2" charset="-52"/>
              </a:rPr>
              <a:t>)</a:t>
            </a:r>
            <a:endParaRPr lang="ru-RU" sz="1400" dirty="0">
              <a:latin typeface="Nunito Sans" pitchFamily="2" charset="-52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dirty="0">
                <a:latin typeface="Nunito Sans" pitchFamily="2" charset="-52"/>
              </a:rPr>
              <a:t>RV64I (64-</a:t>
            </a:r>
            <a:r>
              <a:rPr lang="ru-RU" sz="1400" dirty="0">
                <a:latin typeface="Nunito Sans" pitchFamily="2" charset="-52"/>
              </a:rPr>
              <a:t>х битные целочисленные</a:t>
            </a:r>
            <a:r>
              <a:rPr lang="en-US" sz="1400" dirty="0">
                <a:latin typeface="Nunito Sans" pitchFamily="2" charset="-52"/>
              </a:rPr>
              <a:t>) </a:t>
            </a:r>
            <a:endParaRPr lang="ru-RU" sz="1400" dirty="0">
              <a:latin typeface="Nunito Sans" pitchFamily="2" charset="-52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latin typeface="Nunito Sans" pitchFamily="2" charset="-52"/>
              </a:rPr>
              <a:t>RV128I (128-</a:t>
            </a:r>
            <a:r>
              <a:rPr lang="ru-RU" sz="1400" dirty="0">
                <a:latin typeface="Nunito Sans" pitchFamily="2" charset="-52"/>
              </a:rPr>
              <a:t>х битные целочисленные</a:t>
            </a:r>
            <a:r>
              <a:rPr lang="en-US" sz="1400" dirty="0">
                <a:latin typeface="Nunito Sans" pitchFamily="2" charset="-52"/>
              </a:rPr>
              <a:t>)</a:t>
            </a:r>
            <a:endParaRPr lang="ru-RU" sz="1400" dirty="0">
              <a:latin typeface="Nunito Sans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317DF5-569A-40A8-92E3-51151A547627}"/>
              </a:ext>
            </a:extLst>
          </p:cNvPr>
          <p:cNvSpPr/>
          <p:nvPr/>
        </p:nvSpPr>
        <p:spPr>
          <a:xfrm>
            <a:off x="6028895" y="3988581"/>
            <a:ext cx="52278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M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целочисленное умножение и деление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A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атомарные инструкции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F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одинарной точности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двойной точности</a:t>
            </a: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Q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числа с плавающей запятой четверной точности</a:t>
            </a:r>
            <a:endParaRPr lang="en-US" sz="1400" kern="100" dirty="0">
              <a:latin typeface="Nunito Sans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поддержка сжатых инструкций</a:t>
            </a:r>
            <a:endParaRPr lang="en-US" sz="1400" kern="100" dirty="0">
              <a:latin typeface="Nunito Sans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0" indent="-324000" algn="just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V  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поддержка векторных расширений</a:t>
            </a:r>
          </a:p>
          <a:p>
            <a:pPr marL="324000" lvl="0" indent="-324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Zb</a:t>
            </a:r>
            <a:r>
              <a:rPr lang="en-US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* – </a:t>
            </a:r>
            <a:r>
              <a:rPr lang="ru-RU" sz="1400" kern="100" dirty="0">
                <a:latin typeface="Nunito Sans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поддержка дополнительных манипуляций с битами</a:t>
            </a:r>
            <a:endParaRPr lang="en-US" sz="1400" kern="100" dirty="0">
              <a:latin typeface="Nunito Sans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8BA9D-6301-402B-93D3-3F2C6C5C6131}"/>
              </a:ext>
            </a:extLst>
          </p:cNvPr>
          <p:cNvSpPr txBox="1"/>
          <p:nvPr/>
        </p:nvSpPr>
        <p:spPr>
          <a:xfrm>
            <a:off x="6028895" y="3523848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Расширения</a:t>
            </a:r>
            <a:r>
              <a:rPr lang="en-US" sz="1400" dirty="0">
                <a:latin typeface="Nunito Sans" pitchFamily="2" charset="-52"/>
              </a:rPr>
              <a:t> ISA</a:t>
            </a:r>
            <a:r>
              <a:rPr lang="ru-RU" sz="1400" dirty="0">
                <a:latin typeface="Nunito Sans" pitchFamily="2" charset="-52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CFBEB-7236-474D-EB92-BDC88D128893}"/>
              </a:ext>
            </a:extLst>
          </p:cNvPr>
          <p:cNvSpPr txBox="1"/>
          <p:nvPr/>
        </p:nvSpPr>
        <p:spPr>
          <a:xfrm>
            <a:off x="6017341" y="1674405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Базовые наборы команд</a:t>
            </a:r>
          </a:p>
        </p:txBody>
      </p:sp>
    </p:spTree>
    <p:extLst>
      <p:ext uri="{BB962C8B-B14F-4D97-AF65-F5344CB8AC3E}">
        <p14:creationId xmlns:p14="http://schemas.microsoft.com/office/powerpoint/2010/main" val="11585398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0E4A7-6A61-639C-714C-B2DE9C80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BDDC8-5D5A-2114-B44F-ED00B443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57" y="682555"/>
            <a:ext cx="4983686" cy="54928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EA95F-8031-A2A5-B069-224312B3C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642119"/>
            <a:ext cx="4127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8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5930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Конвейеризация инструкций в архитектуре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RISC-V</a:t>
            </a:r>
            <a:endParaRPr kumimoji="0" lang="ru-RU" sz="2000" b="1" u="none" strike="noStrike" kern="1200" cap="none" spc="0" normalizeH="0" baseline="0" noProof="0" dirty="0">
              <a:ln>
                <a:noFill/>
              </a:ln>
              <a:solidFill>
                <a:srgbClr val="283272"/>
              </a:solidFill>
              <a:effectLst/>
              <a:uLnTx/>
              <a:uFillTx/>
              <a:latin typeface="Nunito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84CA-13F0-4714-9269-DE9FAC667EF9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Основные шаги работы микропроцессора: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1BB29-1AD0-43DE-95B5-5779CF26FCC6}"/>
              </a:ext>
            </a:extLst>
          </p:cNvPr>
          <p:cNvSpPr txBox="1"/>
          <p:nvPr/>
        </p:nvSpPr>
        <p:spPr>
          <a:xfrm>
            <a:off x="608094" y="1534522"/>
            <a:ext cx="305404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IF,  Instruction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ID,  Instruction Decode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EX,  </a:t>
            </a:r>
            <a:r>
              <a:rPr lang="en-US" sz="1600" dirty="0" err="1">
                <a:latin typeface="Consolas" panose="020B0609020204030204" pitchFamily="49" charset="0"/>
              </a:rPr>
              <a:t>EXecution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MEM, </a:t>
            </a:r>
            <a:r>
              <a:rPr lang="en-US" sz="1600" dirty="0" err="1">
                <a:latin typeface="Consolas" panose="020B0609020204030204" pitchFamily="49" charset="0"/>
              </a:rPr>
              <a:t>MEMory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acess</a:t>
            </a:r>
            <a:endParaRPr lang="en-US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WB,  </a:t>
            </a:r>
            <a:r>
              <a:rPr lang="en-US" sz="1600" dirty="0" err="1">
                <a:latin typeface="Consolas" panose="020B0609020204030204" pitchFamily="49" charset="0"/>
              </a:rPr>
              <a:t>WriteBack</a:t>
            </a:r>
            <a:endParaRPr lang="ru-RU" sz="1600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Hardware Description Language Chisel &amp; Diplomacy Deeper dive – RISC-V  International">
            <a:extLst>
              <a:ext uri="{FF2B5EF4-FFF2-40B4-BE49-F238E27FC236}">
                <a16:creationId xmlns:a16="http://schemas.microsoft.com/office/drawing/2014/main" id="{FE7A40AF-F898-4DBB-930D-5DC4848C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60" y="3067273"/>
            <a:ext cx="6087212" cy="29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25782-9168-41C7-8459-99199C02015F}"/>
              </a:ext>
            </a:extLst>
          </p:cNvPr>
          <p:cNvSpPr txBox="1"/>
          <p:nvPr/>
        </p:nvSpPr>
        <p:spPr>
          <a:xfrm>
            <a:off x="4531025" y="6199864"/>
            <a:ext cx="5166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*https://riscv.org/blog/2021/02/hardware-description-language-chisel-diplomacy-deeper-dive/</a:t>
            </a:r>
            <a:endParaRPr lang="ru-RU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3F532-9457-40D1-A0F0-3AC9972BF404}"/>
              </a:ext>
            </a:extLst>
          </p:cNvPr>
          <p:cNvSpPr txBox="1"/>
          <p:nvPr/>
        </p:nvSpPr>
        <p:spPr>
          <a:xfrm>
            <a:off x="3752007" y="1534522"/>
            <a:ext cx="7814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получение инструкции из памяти по адресу программного счётчика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декодирование инструкции</a:t>
            </a:r>
            <a:endParaRPr lang="en-US" sz="1600" dirty="0">
              <a:latin typeface="Nunito Sans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непосредственное выполнение на АЛУ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запись полученных значений в память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Nunito Sans" pitchFamily="2" charset="-52"/>
              </a:rPr>
              <a:t>запись значений обратно в регистры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511F3F-D3E7-8F16-A9BA-B1B72973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71" y="3065836"/>
            <a:ext cx="3993954" cy="11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246FE44D-8ACA-4BFD-ADB0-B05A93FDA3CF}"/>
              </a:ext>
            </a:extLst>
          </p:cNvPr>
          <p:cNvSpPr txBox="1">
            <a:spLocks/>
          </p:cNvSpPr>
          <p:nvPr/>
        </p:nvSpPr>
        <p:spPr>
          <a:xfrm>
            <a:off x="10883900" y="6610350"/>
            <a:ext cx="682625" cy="247650"/>
          </a:xfrm>
          <a:prstGeom prst="rect">
            <a:avLst/>
          </a:prstGeom>
          <a:solidFill>
            <a:srgbClr val="F3F1F9">
              <a:alpha val="89804"/>
            </a:srgbClr>
          </a:solidFill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D8CDE7-E2C6-4DFC-9859-BA19C2EE985E}" type="slidenum">
              <a:rPr lang="ru-RU" sz="1000" smtClean="0">
                <a:latin typeface="Nunito Sans" pitchFamily="2" charset="77"/>
              </a:rPr>
              <a:pPr algn="ctr"/>
              <a:t>9</a:t>
            </a:fld>
            <a:endParaRPr lang="ru-RU" sz="1000" dirty="0">
              <a:latin typeface="Nunito Sans" pitchFamily="2" charset="77"/>
            </a:endParaRPr>
          </a:p>
        </p:txBody>
      </p:sp>
      <p:cxnSp>
        <p:nvCxnSpPr>
          <p:cNvPr id="119" name="Straight Connector 81">
            <a:extLst>
              <a:ext uri="{FF2B5EF4-FFF2-40B4-BE49-F238E27FC236}">
                <a16:creationId xmlns:a16="http://schemas.microsoft.com/office/drawing/2014/main" id="{FB4331D3-6E92-F510-9CBB-B5AEA25C2B23}"/>
              </a:ext>
            </a:extLst>
          </p:cNvPr>
          <p:cNvCxnSpPr>
            <a:cxnSpLocks/>
          </p:cNvCxnSpPr>
          <p:nvPr/>
        </p:nvCxnSpPr>
        <p:spPr>
          <a:xfrm>
            <a:off x="608094" y="6381750"/>
            <a:ext cx="10960019" cy="0"/>
          </a:xfrm>
          <a:prstGeom prst="line">
            <a:avLst/>
          </a:prstGeom>
          <a:ln w="12700" cap="rnd">
            <a:solidFill>
              <a:srgbClr val="28327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F0C995-B686-F7E0-851C-CFE0BB33E31D}"/>
              </a:ext>
            </a:extLst>
          </p:cNvPr>
          <p:cNvSpPr txBox="1"/>
          <p:nvPr/>
        </p:nvSpPr>
        <p:spPr>
          <a:xfrm>
            <a:off x="537071" y="396484"/>
            <a:ext cx="9360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 Light" pitchFamily="2" charset="77"/>
              </a:defRPr>
            </a:lvl1pPr>
          </a:lstStyle>
          <a:p>
            <a:r>
              <a:rPr lang="ru-RU" sz="1100" dirty="0">
                <a:solidFill>
                  <a:srgbClr val="283272"/>
                </a:solidFill>
                <a:latin typeface="Nunito Sans Light" pitchFamily="2" charset="77"/>
              </a:rPr>
              <a:t>Основы программирования на языке Assembler под архитектуру RISC-V</a:t>
            </a:r>
            <a:endParaRPr lang="ru-RU" sz="1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45C107-0974-9033-38A0-AE7F67E9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29276" y="484607"/>
            <a:ext cx="1837249" cy="50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CEA1D-09FC-848D-6E67-3B919F678E69}"/>
              </a:ext>
            </a:extLst>
          </p:cNvPr>
          <p:cNvSpPr txBox="1"/>
          <p:nvPr/>
        </p:nvSpPr>
        <p:spPr>
          <a:xfrm>
            <a:off x="548065" y="605732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R="0" lvl="0" indent="0" defTabSz="9141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defRPr>
            </a:lvl1pPr>
          </a:lstStyle>
          <a:p>
            <a:pPr marL="0" marR="0" lvl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u="none" strike="noStrike" kern="1200" cap="none" spc="0" normalizeH="0" baseline="0" noProof="0" dirty="0">
                <a:ln>
                  <a:noFill/>
                </a:ln>
                <a:solidFill>
                  <a:srgbClr val="283272"/>
                </a:solidFill>
                <a:effectLst/>
                <a:uLnTx/>
                <a:uFillTx/>
                <a:latin typeface="Nunito Sans" pitchFamily="2" charset="77"/>
              </a:rPr>
              <a:t>Конфликты конвейера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63D79-A3A7-560B-55BA-310847955EAD}"/>
              </a:ext>
            </a:extLst>
          </p:cNvPr>
          <p:cNvSpPr txBox="1"/>
          <p:nvPr/>
        </p:nvSpPr>
        <p:spPr>
          <a:xfrm>
            <a:off x="608095" y="1186774"/>
            <a:ext cx="106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Nunito Sans" pitchFamily="2" charset="-52"/>
              </a:rPr>
              <a:t>Текущий шаг конвейера не может быть выполнен,</a:t>
            </a:r>
            <a:r>
              <a:rPr lang="en-US" sz="1400" dirty="0">
                <a:latin typeface="Nunito Sans" pitchFamily="2" charset="-52"/>
              </a:rPr>
              <a:t> </a:t>
            </a:r>
            <a:r>
              <a:rPr lang="ru-RU" sz="1400" dirty="0">
                <a:latin typeface="Nunito Sans" pitchFamily="2" charset="-52"/>
              </a:rPr>
              <a:t>так как зависит от результатов выполнения предыдущего шага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47EAE-90DE-4077-856F-B061E8D4E428}"/>
              </a:ext>
            </a:extLst>
          </p:cNvPr>
          <p:cNvSpPr txBox="1"/>
          <p:nvPr/>
        </p:nvSpPr>
        <p:spPr>
          <a:xfrm>
            <a:off x="184585" y="178530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A07A3-9ED8-6F3B-0E11-2621DA175FCB}"/>
              </a:ext>
            </a:extLst>
          </p:cNvPr>
          <p:cNvSpPr txBox="1"/>
          <p:nvPr/>
        </p:nvSpPr>
        <p:spPr>
          <a:xfrm>
            <a:off x="184585" y="234741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x4,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x5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78F8D0-8AE5-F0FD-53F8-B50EF3C376DE}"/>
              </a:ext>
            </a:extLst>
          </p:cNvPr>
          <p:cNvSpPr/>
          <p:nvPr/>
        </p:nvSpPr>
        <p:spPr>
          <a:xfrm>
            <a:off x="2597207" y="1757713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8C4A84-9DE6-551D-617A-13E5DF64EB0E}"/>
              </a:ext>
            </a:extLst>
          </p:cNvPr>
          <p:cNvSpPr/>
          <p:nvPr/>
        </p:nvSpPr>
        <p:spPr>
          <a:xfrm>
            <a:off x="3806597" y="1758509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ED6375-D9B9-6849-6D8B-525A0F56F6A3}"/>
              </a:ext>
            </a:extLst>
          </p:cNvPr>
          <p:cNvSpPr/>
          <p:nvPr/>
        </p:nvSpPr>
        <p:spPr>
          <a:xfrm>
            <a:off x="5015989" y="1758509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A609E4-4D70-9F6C-C725-9CF2F5819AF2}"/>
              </a:ext>
            </a:extLst>
          </p:cNvPr>
          <p:cNvSpPr/>
          <p:nvPr/>
        </p:nvSpPr>
        <p:spPr>
          <a:xfrm>
            <a:off x="6225380" y="1758509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17B9D81-C04D-5E91-5C9C-836B554CFD95}"/>
              </a:ext>
            </a:extLst>
          </p:cNvPr>
          <p:cNvSpPr/>
          <p:nvPr/>
        </p:nvSpPr>
        <p:spPr>
          <a:xfrm>
            <a:off x="7434772" y="1758509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0C7EB44-4C83-75CF-BD5F-D710032B69F5}"/>
              </a:ext>
            </a:extLst>
          </p:cNvPr>
          <p:cNvSpPr/>
          <p:nvPr/>
        </p:nvSpPr>
        <p:spPr>
          <a:xfrm>
            <a:off x="3806598" y="2312720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1267A2-18C9-AFD9-51C2-02DD4A2B9B62}"/>
              </a:ext>
            </a:extLst>
          </p:cNvPr>
          <p:cNvSpPr/>
          <p:nvPr/>
        </p:nvSpPr>
        <p:spPr>
          <a:xfrm>
            <a:off x="5016150" y="2312720"/>
            <a:ext cx="778292" cy="3921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9CC6A80-EE0A-EFAB-F802-1D0CD992BF8A}"/>
              </a:ext>
            </a:extLst>
          </p:cNvPr>
          <p:cNvSpPr/>
          <p:nvPr/>
        </p:nvSpPr>
        <p:spPr>
          <a:xfrm>
            <a:off x="6225542" y="2312720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E56A730-5C4C-6565-4499-7EE1A5A45A9F}"/>
              </a:ext>
            </a:extLst>
          </p:cNvPr>
          <p:cNvSpPr/>
          <p:nvPr/>
        </p:nvSpPr>
        <p:spPr>
          <a:xfrm>
            <a:off x="7434933" y="2312720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B936C8-57E8-5C29-A224-60BF5AC7AB7D}"/>
              </a:ext>
            </a:extLst>
          </p:cNvPr>
          <p:cNvSpPr/>
          <p:nvPr/>
        </p:nvSpPr>
        <p:spPr>
          <a:xfrm>
            <a:off x="8644325" y="2312720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74247F7-D798-2C0A-A7D3-63621E798597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375498" y="1953785"/>
            <a:ext cx="431099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40BE4F1-05CE-89D6-668F-A423788264A5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4584889" y="1954581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A8C225F-D410-3FBE-4B57-EE63E646184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5794281" y="1954581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762DB3A-963A-B017-0702-4E16FB6A26E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7003673" y="1954581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2C7BE41-E504-4638-2AA4-4C3D6B94225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4584889" y="2508792"/>
            <a:ext cx="431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4E75042-579B-50ED-E78B-B02BDB51C81E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5794442" y="2508792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30B8A7D-51D6-24C4-52A3-76AA3495B49C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7003834" y="2508792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668AF0D-0D59-5DA6-E409-92202B180928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8213226" y="2508792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829B0EEC-DA02-03FC-9F7B-7C1ED869DA84}"/>
              </a:ext>
            </a:extLst>
          </p:cNvPr>
          <p:cNvCxnSpPr>
            <a:cxnSpLocks/>
          </p:cNvCxnSpPr>
          <p:nvPr/>
        </p:nvCxnSpPr>
        <p:spPr>
          <a:xfrm flipH="1">
            <a:off x="5794281" y="1975944"/>
            <a:ext cx="215469" cy="336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32E45C7-EB6F-9502-A095-AF1CF8DB92A2}"/>
              </a:ext>
            </a:extLst>
          </p:cNvPr>
          <p:cNvSpPr txBox="1"/>
          <p:nvPr/>
        </p:nvSpPr>
        <p:spPr>
          <a:xfrm>
            <a:off x="184585" y="355062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x2, x3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9EE13F-33ED-DC2E-02BB-AE7E7A3FF5A1}"/>
              </a:ext>
            </a:extLst>
          </p:cNvPr>
          <p:cNvSpPr txBox="1"/>
          <p:nvPr/>
        </p:nvSpPr>
        <p:spPr>
          <a:xfrm>
            <a:off x="184584" y="5246789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add x4,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latin typeface="Consolas" panose="020B0609020204030204" pitchFamily="49" charset="0"/>
              </a:rPr>
              <a:t>, x5</a:t>
            </a:r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8552FDF9-86DF-DFB9-04C3-D13DDE3C1FF9}"/>
              </a:ext>
            </a:extLst>
          </p:cNvPr>
          <p:cNvSpPr/>
          <p:nvPr/>
        </p:nvSpPr>
        <p:spPr>
          <a:xfrm>
            <a:off x="2597207" y="3523032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3B0907DE-4C9E-04BF-6A21-DB4C26A10097}"/>
              </a:ext>
            </a:extLst>
          </p:cNvPr>
          <p:cNvSpPr/>
          <p:nvPr/>
        </p:nvSpPr>
        <p:spPr>
          <a:xfrm>
            <a:off x="3806597" y="3523828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  <a:endParaRPr lang="ru-RU" dirty="0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486DEC6A-99E1-2C2B-D122-BCA3C474FC86}"/>
              </a:ext>
            </a:extLst>
          </p:cNvPr>
          <p:cNvSpPr/>
          <p:nvPr/>
        </p:nvSpPr>
        <p:spPr>
          <a:xfrm>
            <a:off x="5015989" y="3523828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6CB79AD4-683E-2699-92E2-D393934C210D}"/>
              </a:ext>
            </a:extLst>
          </p:cNvPr>
          <p:cNvSpPr/>
          <p:nvPr/>
        </p:nvSpPr>
        <p:spPr>
          <a:xfrm>
            <a:off x="6225380" y="3523828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C7E6A68F-FE2D-4A52-FD3D-597B392CA559}"/>
              </a:ext>
            </a:extLst>
          </p:cNvPr>
          <p:cNvSpPr/>
          <p:nvPr/>
        </p:nvSpPr>
        <p:spPr>
          <a:xfrm>
            <a:off x="7434772" y="3523828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D844FA5E-39E0-2F81-AE7F-999D36C9BFCB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3375498" y="3719104"/>
            <a:ext cx="431099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20438A10-E880-E266-FC6A-8FFE7F47B8D5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4584889" y="3719900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1544D201-EE5E-C00D-9984-5F225DE227A1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>
            <a:off x="5794281" y="3719900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2354A0A8-BE03-E373-B01F-9D04849A694A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7003673" y="3719900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267EB85-F7C9-83D9-BBC7-6AF41FAFA8E4}"/>
              </a:ext>
            </a:extLst>
          </p:cNvPr>
          <p:cNvSpPr/>
          <p:nvPr/>
        </p:nvSpPr>
        <p:spPr>
          <a:xfrm>
            <a:off x="6225381" y="5187256"/>
            <a:ext cx="778291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ru-RU" dirty="0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F79840EA-4231-79EB-D847-58E60138BC9C}"/>
              </a:ext>
            </a:extLst>
          </p:cNvPr>
          <p:cNvSpPr/>
          <p:nvPr/>
        </p:nvSpPr>
        <p:spPr>
          <a:xfrm>
            <a:off x="7434933" y="5187256"/>
            <a:ext cx="778292" cy="3921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0639E98F-2814-C2FB-57F6-B14397F10ACA}"/>
              </a:ext>
            </a:extLst>
          </p:cNvPr>
          <p:cNvSpPr/>
          <p:nvPr/>
        </p:nvSpPr>
        <p:spPr>
          <a:xfrm>
            <a:off x="8644325" y="5187256"/>
            <a:ext cx="778292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ru-RU" dirty="0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0E625AC7-7203-6705-4E9B-76A0539A89DF}"/>
              </a:ext>
            </a:extLst>
          </p:cNvPr>
          <p:cNvSpPr/>
          <p:nvPr/>
        </p:nvSpPr>
        <p:spPr>
          <a:xfrm>
            <a:off x="9853716" y="5187256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  <a:endParaRPr lang="ru-RU" dirty="0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B285EEA7-7C70-7A96-E194-32B63FD040F7}"/>
              </a:ext>
            </a:extLst>
          </p:cNvPr>
          <p:cNvSpPr/>
          <p:nvPr/>
        </p:nvSpPr>
        <p:spPr>
          <a:xfrm>
            <a:off x="11063108" y="5187256"/>
            <a:ext cx="778293" cy="392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</a:t>
            </a:r>
            <a:endParaRPr lang="ru-RU" dirty="0"/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8318D161-4461-3BA7-BF71-D61076787A05}"/>
              </a:ext>
            </a:extLst>
          </p:cNvPr>
          <p:cNvCxnSpPr>
            <a:stCxn id="103" idx="3"/>
            <a:endCxn id="104" idx="1"/>
          </p:cNvCxnSpPr>
          <p:nvPr/>
        </p:nvCxnSpPr>
        <p:spPr>
          <a:xfrm>
            <a:off x="7003672" y="5383328"/>
            <a:ext cx="431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A39A9D20-196B-4949-61DD-1A437B348BD5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8213225" y="5383328"/>
            <a:ext cx="43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8532490D-978A-054E-56FA-DFC33C8039F3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9422617" y="5383328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 стрелкой 114">
            <a:extLst>
              <a:ext uri="{FF2B5EF4-FFF2-40B4-BE49-F238E27FC236}">
                <a16:creationId xmlns:a16="http://schemas.microsoft.com/office/drawing/2014/main" id="{2B7AF876-8C03-672A-9777-B79EDFEE1FA1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>
            <a:off x="10632009" y="5383328"/>
            <a:ext cx="431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Облако 119">
            <a:extLst>
              <a:ext uri="{FF2B5EF4-FFF2-40B4-BE49-F238E27FC236}">
                <a16:creationId xmlns:a16="http://schemas.microsoft.com/office/drawing/2014/main" id="{ADB5422C-5848-00E0-5F1F-60A01E20788D}"/>
              </a:ext>
            </a:extLst>
          </p:cNvPr>
          <p:cNvSpPr/>
          <p:nvPr/>
        </p:nvSpPr>
        <p:spPr>
          <a:xfrm>
            <a:off x="3764603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Облако 120">
            <a:extLst>
              <a:ext uri="{FF2B5EF4-FFF2-40B4-BE49-F238E27FC236}">
                <a16:creationId xmlns:a16="http://schemas.microsoft.com/office/drawing/2014/main" id="{0AAB8CD5-BA04-88B6-9864-28039C1E0F4E}"/>
              </a:ext>
            </a:extLst>
          </p:cNvPr>
          <p:cNvSpPr/>
          <p:nvPr/>
        </p:nvSpPr>
        <p:spPr>
          <a:xfrm>
            <a:off x="4908352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Облако 121">
            <a:extLst>
              <a:ext uri="{FF2B5EF4-FFF2-40B4-BE49-F238E27FC236}">
                <a16:creationId xmlns:a16="http://schemas.microsoft.com/office/drawing/2014/main" id="{B2586615-BCC5-1952-1B6A-EF6EFB4CF9BE}"/>
              </a:ext>
            </a:extLst>
          </p:cNvPr>
          <p:cNvSpPr/>
          <p:nvPr/>
        </p:nvSpPr>
        <p:spPr>
          <a:xfrm>
            <a:off x="6096000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Облако 122">
            <a:extLst>
              <a:ext uri="{FF2B5EF4-FFF2-40B4-BE49-F238E27FC236}">
                <a16:creationId xmlns:a16="http://schemas.microsoft.com/office/drawing/2014/main" id="{E9B57F3E-FE24-8211-2045-9DEEFF016BC6}"/>
              </a:ext>
            </a:extLst>
          </p:cNvPr>
          <p:cNvSpPr/>
          <p:nvPr/>
        </p:nvSpPr>
        <p:spPr>
          <a:xfrm>
            <a:off x="7283648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Облако 123">
            <a:extLst>
              <a:ext uri="{FF2B5EF4-FFF2-40B4-BE49-F238E27FC236}">
                <a16:creationId xmlns:a16="http://schemas.microsoft.com/office/drawing/2014/main" id="{EAD647A3-B091-35ED-506A-96B5820E84E0}"/>
              </a:ext>
            </a:extLst>
          </p:cNvPr>
          <p:cNvSpPr/>
          <p:nvPr/>
        </p:nvSpPr>
        <p:spPr>
          <a:xfrm>
            <a:off x="8471296" y="4015612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блако 124">
            <a:extLst>
              <a:ext uri="{FF2B5EF4-FFF2-40B4-BE49-F238E27FC236}">
                <a16:creationId xmlns:a16="http://schemas.microsoft.com/office/drawing/2014/main" id="{4818659E-0DE8-338A-5CD0-31C56983A42B}"/>
              </a:ext>
            </a:extLst>
          </p:cNvPr>
          <p:cNvSpPr/>
          <p:nvPr/>
        </p:nvSpPr>
        <p:spPr>
          <a:xfrm>
            <a:off x="4908352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блако 125">
            <a:extLst>
              <a:ext uri="{FF2B5EF4-FFF2-40B4-BE49-F238E27FC236}">
                <a16:creationId xmlns:a16="http://schemas.microsoft.com/office/drawing/2014/main" id="{A15F346D-6DA9-83B8-E8A2-996A5A54AEC7}"/>
              </a:ext>
            </a:extLst>
          </p:cNvPr>
          <p:cNvSpPr/>
          <p:nvPr/>
        </p:nvSpPr>
        <p:spPr>
          <a:xfrm>
            <a:off x="6052101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Облако 126">
            <a:extLst>
              <a:ext uri="{FF2B5EF4-FFF2-40B4-BE49-F238E27FC236}">
                <a16:creationId xmlns:a16="http://schemas.microsoft.com/office/drawing/2014/main" id="{016C315C-7240-7006-9988-F1410DD4A86D}"/>
              </a:ext>
            </a:extLst>
          </p:cNvPr>
          <p:cNvSpPr/>
          <p:nvPr/>
        </p:nvSpPr>
        <p:spPr>
          <a:xfrm>
            <a:off x="7239749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4" name="Облако 1023">
            <a:extLst>
              <a:ext uri="{FF2B5EF4-FFF2-40B4-BE49-F238E27FC236}">
                <a16:creationId xmlns:a16="http://schemas.microsoft.com/office/drawing/2014/main" id="{827DB159-0C24-DAB1-42D3-AC95C4B0AA1B}"/>
              </a:ext>
            </a:extLst>
          </p:cNvPr>
          <p:cNvSpPr/>
          <p:nvPr/>
        </p:nvSpPr>
        <p:spPr>
          <a:xfrm>
            <a:off x="8427397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5" name="Облако 1024">
            <a:extLst>
              <a:ext uri="{FF2B5EF4-FFF2-40B4-BE49-F238E27FC236}">
                <a16:creationId xmlns:a16="http://schemas.microsoft.com/office/drawing/2014/main" id="{A3382F45-AD6B-ADB6-5390-6E4AB1053D9C}"/>
              </a:ext>
            </a:extLst>
          </p:cNvPr>
          <p:cNvSpPr/>
          <p:nvPr/>
        </p:nvSpPr>
        <p:spPr>
          <a:xfrm>
            <a:off x="9615045" y="4571288"/>
            <a:ext cx="1018283" cy="516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237349"/>
      </p:ext>
    </p:extLst>
  </p:cSld>
  <p:clrMapOvr>
    <a:masterClrMapping/>
  </p:clrMapOvr>
</p:sld>
</file>

<file path=ppt/theme/theme1.xml><?xml version="1.0" encoding="utf-8"?>
<a:theme xmlns:a="http://schemas.openxmlformats.org/drawingml/2006/main" name="1_YADRO layout">
  <a:themeElements>
    <a:clrScheme name="YADRO.Colors">
      <a:dk1>
        <a:sysClr val="windowText" lastClr="000000"/>
      </a:dk1>
      <a:lt1>
        <a:sysClr val="window" lastClr="FFFFFF"/>
      </a:lt1>
      <a:dk2>
        <a:srgbClr val="1E22AA"/>
      </a:dk2>
      <a:lt2>
        <a:srgbClr val="FFFFFF"/>
      </a:lt2>
      <a:accent1>
        <a:srgbClr val="1E22AA"/>
      </a:accent1>
      <a:accent2>
        <a:srgbClr val="1449BB"/>
      </a:accent2>
      <a:accent3>
        <a:srgbClr val="0A71CD"/>
      </a:accent3>
      <a:accent4>
        <a:srgbClr val="0098DE"/>
      </a:accent4>
      <a:accent5>
        <a:srgbClr val="14A5E5"/>
      </a:accent5>
      <a:accent6>
        <a:srgbClr val="52CCF8"/>
      </a:accent6>
      <a:hlink>
        <a:srgbClr val="000000"/>
      </a:hlink>
      <a:folHlink>
        <a:srgbClr val="1E22AA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8236</Words>
  <Application>Microsoft Office PowerPoint</Application>
  <PresentationFormat>Широкоэкранный</PresentationFormat>
  <Paragraphs>2017</Paragraphs>
  <Slides>70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0" baseType="lpstr">
      <vt:lpstr>-apple-system</vt:lpstr>
      <vt:lpstr>Arial</vt:lpstr>
      <vt:lpstr>Calibri</vt:lpstr>
      <vt:lpstr>Cambria Math</vt:lpstr>
      <vt:lpstr>Consolas</vt:lpstr>
      <vt:lpstr>Futura PT Book</vt:lpstr>
      <vt:lpstr>Futura PT Light</vt:lpstr>
      <vt:lpstr>Nunito Sans</vt:lpstr>
      <vt:lpstr>Nunito Sans Light</vt:lpstr>
      <vt:lpstr>1_YADRO layout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2023-03-29T11:40:27Z</dcterms:created>
  <dcterms:modified xsi:type="dcterms:W3CDTF">2024-03-18T07:43:53Z</dcterms:modified>
</cp:coreProperties>
</file>